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heme/themeOverride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42"/>
  </p:notesMasterIdLst>
  <p:handoutMasterIdLst>
    <p:handoutMasterId r:id="rId43"/>
  </p:handoutMasterIdLst>
  <p:sldIdLst>
    <p:sldId id="410" r:id="rId2"/>
    <p:sldId id="434" r:id="rId3"/>
    <p:sldId id="413" r:id="rId4"/>
    <p:sldId id="457" r:id="rId5"/>
    <p:sldId id="458" r:id="rId6"/>
    <p:sldId id="496" r:id="rId7"/>
    <p:sldId id="497" r:id="rId8"/>
    <p:sldId id="498" r:id="rId9"/>
    <p:sldId id="486" r:id="rId10"/>
    <p:sldId id="487" r:id="rId11"/>
    <p:sldId id="488" r:id="rId12"/>
    <p:sldId id="489" r:id="rId13"/>
    <p:sldId id="491" r:id="rId14"/>
    <p:sldId id="492" r:id="rId15"/>
    <p:sldId id="490" r:id="rId16"/>
    <p:sldId id="454" r:id="rId17"/>
    <p:sldId id="493" r:id="rId18"/>
    <p:sldId id="455" r:id="rId19"/>
    <p:sldId id="456" r:id="rId20"/>
    <p:sldId id="494" r:id="rId21"/>
    <p:sldId id="442" r:id="rId22"/>
    <p:sldId id="499" r:id="rId23"/>
    <p:sldId id="500" r:id="rId24"/>
    <p:sldId id="501" r:id="rId25"/>
    <p:sldId id="508" r:id="rId26"/>
    <p:sldId id="506" r:id="rId27"/>
    <p:sldId id="507" r:id="rId28"/>
    <p:sldId id="460" r:id="rId29"/>
    <p:sldId id="462" r:id="rId30"/>
    <p:sldId id="463" r:id="rId31"/>
    <p:sldId id="502" r:id="rId32"/>
    <p:sldId id="459" r:id="rId33"/>
    <p:sldId id="503" r:id="rId34"/>
    <p:sldId id="465" r:id="rId35"/>
    <p:sldId id="504" r:id="rId36"/>
    <p:sldId id="484" r:id="rId37"/>
    <p:sldId id="505" r:id="rId38"/>
    <p:sldId id="448" r:id="rId39"/>
    <p:sldId id="495" r:id="rId40"/>
    <p:sldId id="509" r:id="rId41"/>
  </p:sldIdLst>
  <p:sldSz cx="9144000" cy="6858000" type="screen4x3"/>
  <p:notesSz cx="6858000" cy="9926638"/>
  <p:defaultTextStyle>
    <a:defPPr>
      <a:defRPr lang="tr-TR"/>
    </a:defPPr>
    <a:lvl1pPr algn="l" rtl="0" eaLnBrk="0" fontAlgn="base" hangingPunct="0">
      <a:spcBef>
        <a:spcPct val="0"/>
      </a:spcBef>
      <a:spcAft>
        <a:spcPct val="0"/>
      </a:spcAft>
      <a:defRPr sz="2600" kern="1200">
        <a:solidFill>
          <a:schemeClr val="tx1"/>
        </a:solidFill>
        <a:latin typeface="Arial" charset="0"/>
        <a:ea typeface="+mn-ea"/>
        <a:cs typeface="+mn-cs"/>
      </a:defRPr>
    </a:lvl1pPr>
    <a:lvl2pPr marL="457200" algn="l" rtl="0" eaLnBrk="0" fontAlgn="base" hangingPunct="0">
      <a:spcBef>
        <a:spcPct val="0"/>
      </a:spcBef>
      <a:spcAft>
        <a:spcPct val="0"/>
      </a:spcAft>
      <a:defRPr sz="2600" kern="1200">
        <a:solidFill>
          <a:schemeClr val="tx1"/>
        </a:solidFill>
        <a:latin typeface="Arial" charset="0"/>
        <a:ea typeface="+mn-ea"/>
        <a:cs typeface="+mn-cs"/>
      </a:defRPr>
    </a:lvl2pPr>
    <a:lvl3pPr marL="914400" algn="l" rtl="0" eaLnBrk="0" fontAlgn="base" hangingPunct="0">
      <a:spcBef>
        <a:spcPct val="0"/>
      </a:spcBef>
      <a:spcAft>
        <a:spcPct val="0"/>
      </a:spcAft>
      <a:defRPr sz="2600" kern="1200">
        <a:solidFill>
          <a:schemeClr val="tx1"/>
        </a:solidFill>
        <a:latin typeface="Arial" charset="0"/>
        <a:ea typeface="+mn-ea"/>
        <a:cs typeface="+mn-cs"/>
      </a:defRPr>
    </a:lvl3pPr>
    <a:lvl4pPr marL="1371600" algn="l" rtl="0" eaLnBrk="0" fontAlgn="base" hangingPunct="0">
      <a:spcBef>
        <a:spcPct val="0"/>
      </a:spcBef>
      <a:spcAft>
        <a:spcPct val="0"/>
      </a:spcAft>
      <a:defRPr sz="2600" kern="1200">
        <a:solidFill>
          <a:schemeClr val="tx1"/>
        </a:solidFill>
        <a:latin typeface="Arial" charset="0"/>
        <a:ea typeface="+mn-ea"/>
        <a:cs typeface="+mn-cs"/>
      </a:defRPr>
    </a:lvl4pPr>
    <a:lvl5pPr marL="1828800" algn="l" rtl="0" eaLnBrk="0" fontAlgn="base" hangingPunct="0">
      <a:spcBef>
        <a:spcPct val="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2FF"/>
    <a:srgbClr val="2F97FF"/>
    <a:srgbClr val="99CCFF"/>
    <a:srgbClr val="FCDE00"/>
    <a:srgbClr val="FFFF00"/>
    <a:srgbClr val="FF0000"/>
    <a:srgbClr val="0000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3" autoAdjust="0"/>
    <p:restoredTop sz="94676" autoAdjust="0"/>
  </p:normalViewPr>
  <p:slideViewPr>
    <p:cSldViewPr>
      <p:cViewPr>
        <p:scale>
          <a:sx n="94" d="100"/>
          <a:sy n="94" d="100"/>
        </p:scale>
        <p:origin x="-1626" y="-72"/>
      </p:cViewPr>
      <p:guideLst>
        <p:guide orient="horz" pos="2160"/>
        <p:guide pos="2880"/>
      </p:guideLst>
    </p:cSldViewPr>
  </p:slideViewPr>
  <p:outlineViewPr>
    <p:cViewPr>
      <p:scale>
        <a:sx n="33" d="100"/>
        <a:sy n="33" d="100"/>
      </p:scale>
      <p:origin x="0" y="390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E1D90-C3F8-4CD9-A849-69477A0CD208}" type="doc">
      <dgm:prSet loTypeId="urn:microsoft.com/office/officeart/2005/8/layout/gear1" loCatId="cycle" qsTypeId="urn:microsoft.com/office/officeart/2005/8/quickstyle/simple1" qsCatId="simple" csTypeId="urn:microsoft.com/office/officeart/2005/8/colors/accent1_2" csCatId="accent1" phldr="1"/>
      <dgm:spPr/>
    </dgm:pt>
    <dgm:pt modelId="{006FEF42-CA09-4087-A7F2-09A5452602E6}">
      <dgm:prSet phldrT="[Metin]"/>
      <dgm:spPr>
        <a:solidFill>
          <a:srgbClr val="C00000"/>
        </a:solidFill>
      </dgm:spPr>
      <dgm:t>
        <a:bodyPr/>
        <a:lstStyle/>
        <a:p>
          <a:r>
            <a:rPr lang="tr-TR" dirty="0" smtClean="0"/>
            <a:t>Akademik Birikim</a:t>
          </a:r>
          <a:endParaRPr lang="tr-TR" dirty="0"/>
        </a:p>
      </dgm:t>
    </dgm:pt>
    <dgm:pt modelId="{A037A707-31E4-4502-921C-635B5C1C2FB5}" type="parTrans" cxnId="{2BD16DB0-E351-4380-847F-57553101F0BB}">
      <dgm:prSet/>
      <dgm:spPr/>
      <dgm:t>
        <a:bodyPr/>
        <a:lstStyle/>
        <a:p>
          <a:endParaRPr lang="tr-TR"/>
        </a:p>
      </dgm:t>
    </dgm:pt>
    <dgm:pt modelId="{D2A0B2BC-6E3F-4AEF-98E2-DF64F3355071}" type="sibTrans" cxnId="{2BD16DB0-E351-4380-847F-57553101F0BB}">
      <dgm:prSet/>
      <dgm:spPr>
        <a:solidFill>
          <a:schemeClr val="accent2">
            <a:lumMod val="50000"/>
          </a:schemeClr>
        </a:solidFill>
      </dgm:spPr>
      <dgm:t>
        <a:bodyPr/>
        <a:lstStyle/>
        <a:p>
          <a:endParaRPr lang="tr-TR"/>
        </a:p>
      </dgm:t>
    </dgm:pt>
    <dgm:pt modelId="{1BC99CD0-99CA-43C9-9E1F-B3B154110FF9}">
      <dgm:prSet phldrT="[Metin]"/>
      <dgm:spPr>
        <a:solidFill>
          <a:srgbClr val="00B0F0"/>
        </a:solidFill>
      </dgm:spPr>
      <dgm:t>
        <a:bodyPr/>
        <a:lstStyle/>
        <a:p>
          <a:r>
            <a:rPr lang="tr-TR" dirty="0" smtClean="0"/>
            <a:t>Kültürel Birikim</a:t>
          </a:r>
          <a:endParaRPr lang="tr-TR" dirty="0"/>
        </a:p>
      </dgm:t>
    </dgm:pt>
    <dgm:pt modelId="{C27B1CCB-F753-46AD-940C-DBE6EA42D58A}" type="parTrans" cxnId="{0AF41181-3502-4BD2-A6C4-12C5E50D9808}">
      <dgm:prSet/>
      <dgm:spPr/>
      <dgm:t>
        <a:bodyPr/>
        <a:lstStyle/>
        <a:p>
          <a:endParaRPr lang="tr-TR"/>
        </a:p>
      </dgm:t>
    </dgm:pt>
    <dgm:pt modelId="{B33716F8-AD6E-423D-BFFC-BD8545368EBA}" type="sibTrans" cxnId="{0AF41181-3502-4BD2-A6C4-12C5E50D9808}">
      <dgm:prSet/>
      <dgm:spPr>
        <a:solidFill>
          <a:schemeClr val="accent2">
            <a:lumMod val="50000"/>
          </a:schemeClr>
        </a:solidFill>
      </dgm:spPr>
      <dgm:t>
        <a:bodyPr/>
        <a:lstStyle/>
        <a:p>
          <a:endParaRPr lang="tr-TR"/>
        </a:p>
      </dgm:t>
    </dgm:pt>
    <dgm:pt modelId="{4D7B1021-16F9-4F7F-8FB2-F57E1139FB11}">
      <dgm:prSet phldrT="[Metin]"/>
      <dgm:spPr>
        <a:solidFill>
          <a:srgbClr val="7030A0"/>
        </a:solidFill>
      </dgm:spPr>
      <dgm:t>
        <a:bodyPr/>
        <a:lstStyle/>
        <a:p>
          <a:r>
            <a:rPr lang="tr-TR" dirty="0" smtClean="0"/>
            <a:t>Sosyal İlişkiler</a:t>
          </a:r>
          <a:endParaRPr lang="tr-TR" dirty="0"/>
        </a:p>
      </dgm:t>
    </dgm:pt>
    <dgm:pt modelId="{59EE0566-FBD7-443C-AC81-BD0D9C2F78DE}" type="parTrans" cxnId="{A4877530-F073-437B-8227-4B209A604C9B}">
      <dgm:prSet/>
      <dgm:spPr/>
      <dgm:t>
        <a:bodyPr/>
        <a:lstStyle/>
        <a:p>
          <a:endParaRPr lang="tr-TR"/>
        </a:p>
      </dgm:t>
    </dgm:pt>
    <dgm:pt modelId="{733F9752-5263-4531-84A3-BACB682DE048}" type="sibTrans" cxnId="{A4877530-F073-437B-8227-4B209A604C9B}">
      <dgm:prSet/>
      <dgm:spPr>
        <a:solidFill>
          <a:schemeClr val="accent2">
            <a:lumMod val="50000"/>
          </a:schemeClr>
        </a:solidFill>
      </dgm:spPr>
      <dgm:t>
        <a:bodyPr/>
        <a:lstStyle/>
        <a:p>
          <a:endParaRPr lang="tr-TR"/>
        </a:p>
      </dgm:t>
    </dgm:pt>
    <dgm:pt modelId="{E54C769C-CE99-4032-8202-E3B4CB19F254}" type="pres">
      <dgm:prSet presAssocID="{123E1D90-C3F8-4CD9-A849-69477A0CD208}" presName="composite" presStyleCnt="0">
        <dgm:presLayoutVars>
          <dgm:chMax val="3"/>
          <dgm:animLvl val="lvl"/>
          <dgm:resizeHandles val="exact"/>
        </dgm:presLayoutVars>
      </dgm:prSet>
      <dgm:spPr/>
    </dgm:pt>
    <dgm:pt modelId="{1AD8630E-02DC-4DEF-BE5A-F8DEABA00B1D}" type="pres">
      <dgm:prSet presAssocID="{006FEF42-CA09-4087-A7F2-09A5452602E6}" presName="gear1" presStyleLbl="node1" presStyleIdx="0" presStyleCnt="3">
        <dgm:presLayoutVars>
          <dgm:chMax val="1"/>
          <dgm:bulletEnabled val="1"/>
        </dgm:presLayoutVars>
      </dgm:prSet>
      <dgm:spPr/>
      <dgm:t>
        <a:bodyPr/>
        <a:lstStyle/>
        <a:p>
          <a:endParaRPr lang="tr-TR"/>
        </a:p>
      </dgm:t>
    </dgm:pt>
    <dgm:pt modelId="{42284FE2-B3FC-4DA6-99E6-54E6F2F2C9A4}" type="pres">
      <dgm:prSet presAssocID="{006FEF42-CA09-4087-A7F2-09A5452602E6}" presName="gear1srcNode" presStyleLbl="node1" presStyleIdx="0" presStyleCnt="3"/>
      <dgm:spPr/>
      <dgm:t>
        <a:bodyPr/>
        <a:lstStyle/>
        <a:p>
          <a:endParaRPr lang="tr-TR"/>
        </a:p>
      </dgm:t>
    </dgm:pt>
    <dgm:pt modelId="{FA5775D9-CAA4-4983-BB3D-85CD4E928E9F}" type="pres">
      <dgm:prSet presAssocID="{006FEF42-CA09-4087-A7F2-09A5452602E6}" presName="gear1dstNode" presStyleLbl="node1" presStyleIdx="0" presStyleCnt="3"/>
      <dgm:spPr/>
      <dgm:t>
        <a:bodyPr/>
        <a:lstStyle/>
        <a:p>
          <a:endParaRPr lang="tr-TR"/>
        </a:p>
      </dgm:t>
    </dgm:pt>
    <dgm:pt modelId="{1C603EA1-2071-4970-8F93-98AF1EB49926}" type="pres">
      <dgm:prSet presAssocID="{1BC99CD0-99CA-43C9-9E1F-B3B154110FF9}" presName="gear2" presStyleLbl="node1" presStyleIdx="1" presStyleCnt="3">
        <dgm:presLayoutVars>
          <dgm:chMax val="1"/>
          <dgm:bulletEnabled val="1"/>
        </dgm:presLayoutVars>
      </dgm:prSet>
      <dgm:spPr/>
      <dgm:t>
        <a:bodyPr/>
        <a:lstStyle/>
        <a:p>
          <a:endParaRPr lang="tr-TR"/>
        </a:p>
      </dgm:t>
    </dgm:pt>
    <dgm:pt modelId="{F5113BB4-A0A7-4CA4-8F24-724E6547EDC0}" type="pres">
      <dgm:prSet presAssocID="{1BC99CD0-99CA-43C9-9E1F-B3B154110FF9}" presName="gear2srcNode" presStyleLbl="node1" presStyleIdx="1" presStyleCnt="3"/>
      <dgm:spPr/>
      <dgm:t>
        <a:bodyPr/>
        <a:lstStyle/>
        <a:p>
          <a:endParaRPr lang="tr-TR"/>
        </a:p>
      </dgm:t>
    </dgm:pt>
    <dgm:pt modelId="{23267216-67AD-4B5D-816B-2522612C8B39}" type="pres">
      <dgm:prSet presAssocID="{1BC99CD0-99CA-43C9-9E1F-B3B154110FF9}" presName="gear2dstNode" presStyleLbl="node1" presStyleIdx="1" presStyleCnt="3"/>
      <dgm:spPr/>
      <dgm:t>
        <a:bodyPr/>
        <a:lstStyle/>
        <a:p>
          <a:endParaRPr lang="tr-TR"/>
        </a:p>
      </dgm:t>
    </dgm:pt>
    <dgm:pt modelId="{63208210-A8D7-4846-8144-D5FA6FA9ADF6}" type="pres">
      <dgm:prSet presAssocID="{4D7B1021-16F9-4F7F-8FB2-F57E1139FB11}" presName="gear3" presStyleLbl="node1" presStyleIdx="2" presStyleCnt="3" custLinFactNeighborX="1457"/>
      <dgm:spPr/>
      <dgm:t>
        <a:bodyPr/>
        <a:lstStyle/>
        <a:p>
          <a:endParaRPr lang="tr-TR"/>
        </a:p>
      </dgm:t>
    </dgm:pt>
    <dgm:pt modelId="{888E7EB0-3A7A-4FC4-80BF-D569D38B2925}" type="pres">
      <dgm:prSet presAssocID="{4D7B1021-16F9-4F7F-8FB2-F57E1139FB11}" presName="gear3tx" presStyleLbl="node1" presStyleIdx="2" presStyleCnt="3">
        <dgm:presLayoutVars>
          <dgm:chMax val="1"/>
          <dgm:bulletEnabled val="1"/>
        </dgm:presLayoutVars>
      </dgm:prSet>
      <dgm:spPr/>
      <dgm:t>
        <a:bodyPr/>
        <a:lstStyle/>
        <a:p>
          <a:endParaRPr lang="tr-TR"/>
        </a:p>
      </dgm:t>
    </dgm:pt>
    <dgm:pt modelId="{52F83636-A0B1-464A-9AC8-EBD100AB6FE4}" type="pres">
      <dgm:prSet presAssocID="{4D7B1021-16F9-4F7F-8FB2-F57E1139FB11}" presName="gear3srcNode" presStyleLbl="node1" presStyleIdx="2" presStyleCnt="3"/>
      <dgm:spPr/>
      <dgm:t>
        <a:bodyPr/>
        <a:lstStyle/>
        <a:p>
          <a:endParaRPr lang="tr-TR"/>
        </a:p>
      </dgm:t>
    </dgm:pt>
    <dgm:pt modelId="{AEDE8B3A-9185-4C52-B0D2-2BC3258B0BB4}" type="pres">
      <dgm:prSet presAssocID="{4D7B1021-16F9-4F7F-8FB2-F57E1139FB11}" presName="gear3dstNode" presStyleLbl="node1" presStyleIdx="2" presStyleCnt="3"/>
      <dgm:spPr/>
      <dgm:t>
        <a:bodyPr/>
        <a:lstStyle/>
        <a:p>
          <a:endParaRPr lang="tr-TR"/>
        </a:p>
      </dgm:t>
    </dgm:pt>
    <dgm:pt modelId="{29DE084A-F00E-4CD1-A160-14DE5496D2C8}" type="pres">
      <dgm:prSet presAssocID="{D2A0B2BC-6E3F-4AEF-98E2-DF64F3355071}" presName="connector1" presStyleLbl="sibTrans2D1" presStyleIdx="0" presStyleCnt="3"/>
      <dgm:spPr/>
      <dgm:t>
        <a:bodyPr/>
        <a:lstStyle/>
        <a:p>
          <a:endParaRPr lang="tr-TR"/>
        </a:p>
      </dgm:t>
    </dgm:pt>
    <dgm:pt modelId="{53FFA6C2-6EB8-4AF6-ADCF-7FDE847B2AF4}" type="pres">
      <dgm:prSet presAssocID="{B33716F8-AD6E-423D-BFFC-BD8545368EBA}" presName="connector2" presStyleLbl="sibTrans2D1" presStyleIdx="1" presStyleCnt="3"/>
      <dgm:spPr/>
      <dgm:t>
        <a:bodyPr/>
        <a:lstStyle/>
        <a:p>
          <a:endParaRPr lang="tr-TR"/>
        </a:p>
      </dgm:t>
    </dgm:pt>
    <dgm:pt modelId="{898258FC-BD37-468F-8439-07009744AC44}" type="pres">
      <dgm:prSet presAssocID="{733F9752-5263-4531-84A3-BACB682DE048}" presName="connector3" presStyleLbl="sibTrans2D1" presStyleIdx="2" presStyleCnt="3" custLinFactNeighborX="6507" custLinFactNeighborY="-5296"/>
      <dgm:spPr/>
      <dgm:t>
        <a:bodyPr/>
        <a:lstStyle/>
        <a:p>
          <a:endParaRPr lang="tr-TR"/>
        </a:p>
      </dgm:t>
    </dgm:pt>
  </dgm:ptLst>
  <dgm:cxnLst>
    <dgm:cxn modelId="{D44DDC16-F13C-4816-BEC7-2819AC1CBA6E}" type="presOf" srcId="{4D7B1021-16F9-4F7F-8FB2-F57E1139FB11}" destId="{AEDE8B3A-9185-4C52-B0D2-2BC3258B0BB4}" srcOrd="3" destOrd="0" presId="urn:microsoft.com/office/officeart/2005/8/layout/gear1"/>
    <dgm:cxn modelId="{0AF41181-3502-4BD2-A6C4-12C5E50D9808}" srcId="{123E1D90-C3F8-4CD9-A849-69477A0CD208}" destId="{1BC99CD0-99CA-43C9-9E1F-B3B154110FF9}" srcOrd="1" destOrd="0" parTransId="{C27B1CCB-F753-46AD-940C-DBE6EA42D58A}" sibTransId="{B33716F8-AD6E-423D-BFFC-BD8545368EBA}"/>
    <dgm:cxn modelId="{530A215B-AF67-4102-AF80-C8E26430315D}" type="presOf" srcId="{006FEF42-CA09-4087-A7F2-09A5452602E6}" destId="{42284FE2-B3FC-4DA6-99E6-54E6F2F2C9A4}" srcOrd="1" destOrd="0" presId="urn:microsoft.com/office/officeart/2005/8/layout/gear1"/>
    <dgm:cxn modelId="{5451568B-D703-4E63-B20E-0FBE5BE3B93C}" type="presOf" srcId="{733F9752-5263-4531-84A3-BACB682DE048}" destId="{898258FC-BD37-468F-8439-07009744AC44}" srcOrd="0" destOrd="0" presId="urn:microsoft.com/office/officeart/2005/8/layout/gear1"/>
    <dgm:cxn modelId="{FF177858-0E09-412D-989C-563A55FAB6A9}" type="presOf" srcId="{B33716F8-AD6E-423D-BFFC-BD8545368EBA}" destId="{53FFA6C2-6EB8-4AF6-ADCF-7FDE847B2AF4}" srcOrd="0" destOrd="0" presId="urn:microsoft.com/office/officeart/2005/8/layout/gear1"/>
    <dgm:cxn modelId="{28BEDAB4-388B-40C6-8CAD-07C4FD47A279}" type="presOf" srcId="{123E1D90-C3F8-4CD9-A849-69477A0CD208}" destId="{E54C769C-CE99-4032-8202-E3B4CB19F254}" srcOrd="0" destOrd="0" presId="urn:microsoft.com/office/officeart/2005/8/layout/gear1"/>
    <dgm:cxn modelId="{2BD16DB0-E351-4380-847F-57553101F0BB}" srcId="{123E1D90-C3F8-4CD9-A849-69477A0CD208}" destId="{006FEF42-CA09-4087-A7F2-09A5452602E6}" srcOrd="0" destOrd="0" parTransId="{A037A707-31E4-4502-921C-635B5C1C2FB5}" sibTransId="{D2A0B2BC-6E3F-4AEF-98E2-DF64F3355071}"/>
    <dgm:cxn modelId="{58164D98-6CE1-4866-BE88-60DF58DB638F}" type="presOf" srcId="{D2A0B2BC-6E3F-4AEF-98E2-DF64F3355071}" destId="{29DE084A-F00E-4CD1-A160-14DE5496D2C8}" srcOrd="0" destOrd="0" presId="urn:microsoft.com/office/officeart/2005/8/layout/gear1"/>
    <dgm:cxn modelId="{2FCFD731-680F-4DEC-B7B2-E26537B0103F}" type="presOf" srcId="{006FEF42-CA09-4087-A7F2-09A5452602E6}" destId="{FA5775D9-CAA4-4983-BB3D-85CD4E928E9F}" srcOrd="2" destOrd="0" presId="urn:microsoft.com/office/officeart/2005/8/layout/gear1"/>
    <dgm:cxn modelId="{EDCCEC4C-17EA-4FF0-B4D7-60F2199617A6}" type="presOf" srcId="{1BC99CD0-99CA-43C9-9E1F-B3B154110FF9}" destId="{1C603EA1-2071-4970-8F93-98AF1EB49926}" srcOrd="0" destOrd="0" presId="urn:microsoft.com/office/officeart/2005/8/layout/gear1"/>
    <dgm:cxn modelId="{BA82E321-58AF-41B3-927C-AA0A3AACF444}" type="presOf" srcId="{1BC99CD0-99CA-43C9-9E1F-B3B154110FF9}" destId="{F5113BB4-A0A7-4CA4-8F24-724E6547EDC0}" srcOrd="1" destOrd="0" presId="urn:microsoft.com/office/officeart/2005/8/layout/gear1"/>
    <dgm:cxn modelId="{81DFAA50-5EEE-451B-8CDE-D9A09B2E3301}" type="presOf" srcId="{1BC99CD0-99CA-43C9-9E1F-B3B154110FF9}" destId="{23267216-67AD-4B5D-816B-2522612C8B39}" srcOrd="2" destOrd="0" presId="urn:microsoft.com/office/officeart/2005/8/layout/gear1"/>
    <dgm:cxn modelId="{A4877530-F073-437B-8227-4B209A604C9B}" srcId="{123E1D90-C3F8-4CD9-A849-69477A0CD208}" destId="{4D7B1021-16F9-4F7F-8FB2-F57E1139FB11}" srcOrd="2" destOrd="0" parTransId="{59EE0566-FBD7-443C-AC81-BD0D9C2F78DE}" sibTransId="{733F9752-5263-4531-84A3-BACB682DE048}"/>
    <dgm:cxn modelId="{398FE676-663A-4B9D-8C3C-4B639311D998}" type="presOf" srcId="{4D7B1021-16F9-4F7F-8FB2-F57E1139FB11}" destId="{888E7EB0-3A7A-4FC4-80BF-D569D38B2925}" srcOrd="1" destOrd="0" presId="urn:microsoft.com/office/officeart/2005/8/layout/gear1"/>
    <dgm:cxn modelId="{C671DEEB-3E82-448C-AECC-623C0C0CDE1F}" type="presOf" srcId="{006FEF42-CA09-4087-A7F2-09A5452602E6}" destId="{1AD8630E-02DC-4DEF-BE5A-F8DEABA00B1D}" srcOrd="0" destOrd="0" presId="urn:microsoft.com/office/officeart/2005/8/layout/gear1"/>
    <dgm:cxn modelId="{820F82CE-46FE-4680-BACB-B0777E00C32F}" type="presOf" srcId="{4D7B1021-16F9-4F7F-8FB2-F57E1139FB11}" destId="{52F83636-A0B1-464A-9AC8-EBD100AB6FE4}" srcOrd="2" destOrd="0" presId="urn:microsoft.com/office/officeart/2005/8/layout/gear1"/>
    <dgm:cxn modelId="{575C78B3-ED68-47C6-B35B-357CD58F7DBD}" type="presOf" srcId="{4D7B1021-16F9-4F7F-8FB2-F57E1139FB11}" destId="{63208210-A8D7-4846-8144-D5FA6FA9ADF6}" srcOrd="0" destOrd="0" presId="urn:microsoft.com/office/officeart/2005/8/layout/gear1"/>
    <dgm:cxn modelId="{50DE6938-DDDF-4F70-8A60-26DE4DF25EF5}" type="presParOf" srcId="{E54C769C-CE99-4032-8202-E3B4CB19F254}" destId="{1AD8630E-02DC-4DEF-BE5A-F8DEABA00B1D}" srcOrd="0" destOrd="0" presId="urn:microsoft.com/office/officeart/2005/8/layout/gear1"/>
    <dgm:cxn modelId="{D1BC235B-CDB1-4369-9B29-F07D68CFD8B6}" type="presParOf" srcId="{E54C769C-CE99-4032-8202-E3B4CB19F254}" destId="{42284FE2-B3FC-4DA6-99E6-54E6F2F2C9A4}" srcOrd="1" destOrd="0" presId="urn:microsoft.com/office/officeart/2005/8/layout/gear1"/>
    <dgm:cxn modelId="{C0D758BB-1B87-43E4-B8D7-97B72EA5AFC7}" type="presParOf" srcId="{E54C769C-CE99-4032-8202-E3B4CB19F254}" destId="{FA5775D9-CAA4-4983-BB3D-85CD4E928E9F}" srcOrd="2" destOrd="0" presId="urn:microsoft.com/office/officeart/2005/8/layout/gear1"/>
    <dgm:cxn modelId="{4F2383BB-F351-4A54-A861-A76C06561956}" type="presParOf" srcId="{E54C769C-CE99-4032-8202-E3B4CB19F254}" destId="{1C603EA1-2071-4970-8F93-98AF1EB49926}" srcOrd="3" destOrd="0" presId="urn:microsoft.com/office/officeart/2005/8/layout/gear1"/>
    <dgm:cxn modelId="{34EEA76A-951F-4D27-A21E-2AB26DD590A0}" type="presParOf" srcId="{E54C769C-CE99-4032-8202-E3B4CB19F254}" destId="{F5113BB4-A0A7-4CA4-8F24-724E6547EDC0}" srcOrd="4" destOrd="0" presId="urn:microsoft.com/office/officeart/2005/8/layout/gear1"/>
    <dgm:cxn modelId="{A5FD257E-3733-43CA-8B0D-A3B8946B0136}" type="presParOf" srcId="{E54C769C-CE99-4032-8202-E3B4CB19F254}" destId="{23267216-67AD-4B5D-816B-2522612C8B39}" srcOrd="5" destOrd="0" presId="urn:microsoft.com/office/officeart/2005/8/layout/gear1"/>
    <dgm:cxn modelId="{91128819-3F08-467C-BDB9-E8F26F11E32F}" type="presParOf" srcId="{E54C769C-CE99-4032-8202-E3B4CB19F254}" destId="{63208210-A8D7-4846-8144-D5FA6FA9ADF6}" srcOrd="6" destOrd="0" presId="urn:microsoft.com/office/officeart/2005/8/layout/gear1"/>
    <dgm:cxn modelId="{9EEE50AD-2D53-4318-8439-4AEC76A773D6}" type="presParOf" srcId="{E54C769C-CE99-4032-8202-E3B4CB19F254}" destId="{888E7EB0-3A7A-4FC4-80BF-D569D38B2925}" srcOrd="7" destOrd="0" presId="urn:microsoft.com/office/officeart/2005/8/layout/gear1"/>
    <dgm:cxn modelId="{DDA1D17A-B160-4537-A15D-EAF9711B7E38}" type="presParOf" srcId="{E54C769C-CE99-4032-8202-E3B4CB19F254}" destId="{52F83636-A0B1-464A-9AC8-EBD100AB6FE4}" srcOrd="8" destOrd="0" presId="urn:microsoft.com/office/officeart/2005/8/layout/gear1"/>
    <dgm:cxn modelId="{4F71E266-53C3-403C-A0EE-41371116FAFE}" type="presParOf" srcId="{E54C769C-CE99-4032-8202-E3B4CB19F254}" destId="{AEDE8B3A-9185-4C52-B0D2-2BC3258B0BB4}" srcOrd="9" destOrd="0" presId="urn:microsoft.com/office/officeart/2005/8/layout/gear1"/>
    <dgm:cxn modelId="{9EF261B0-4E9E-420A-84A8-A37121465DCA}" type="presParOf" srcId="{E54C769C-CE99-4032-8202-E3B4CB19F254}" destId="{29DE084A-F00E-4CD1-A160-14DE5496D2C8}" srcOrd="10" destOrd="0" presId="urn:microsoft.com/office/officeart/2005/8/layout/gear1"/>
    <dgm:cxn modelId="{979F4A90-3503-4504-A6BE-F1E0B86FE515}" type="presParOf" srcId="{E54C769C-CE99-4032-8202-E3B4CB19F254}" destId="{53FFA6C2-6EB8-4AF6-ADCF-7FDE847B2AF4}" srcOrd="11" destOrd="0" presId="urn:microsoft.com/office/officeart/2005/8/layout/gear1"/>
    <dgm:cxn modelId="{BD3FF7E5-FE94-4C93-8A20-DE20B809A5B9}" type="presParOf" srcId="{E54C769C-CE99-4032-8202-E3B4CB19F254}" destId="{898258FC-BD37-468F-8439-07009744AC44}"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8630E-02DC-4DEF-BE5A-F8DEABA00B1D}">
      <dsp:nvSpPr>
        <dsp:cNvPr id="0" name=""/>
        <dsp:cNvSpPr/>
      </dsp:nvSpPr>
      <dsp:spPr>
        <a:xfrm>
          <a:off x="2844800" y="1828800"/>
          <a:ext cx="2235200" cy="2235200"/>
        </a:xfrm>
        <a:prstGeom prst="gear9">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Akademik Birikim</a:t>
          </a:r>
          <a:endParaRPr lang="tr-TR" sz="1700" kern="1200" dirty="0"/>
        </a:p>
      </dsp:txBody>
      <dsp:txXfrm>
        <a:off x="3294175" y="2352385"/>
        <a:ext cx="1336450" cy="1148939"/>
      </dsp:txXfrm>
    </dsp:sp>
    <dsp:sp modelId="{1C603EA1-2071-4970-8F93-98AF1EB49926}">
      <dsp:nvSpPr>
        <dsp:cNvPr id="0" name=""/>
        <dsp:cNvSpPr/>
      </dsp:nvSpPr>
      <dsp:spPr>
        <a:xfrm>
          <a:off x="1544320" y="1300480"/>
          <a:ext cx="1625600" cy="1625600"/>
        </a:xfrm>
        <a:prstGeom prst="gear6">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Kültürel Birikim</a:t>
          </a:r>
          <a:endParaRPr lang="tr-TR" sz="1700" kern="1200" dirty="0"/>
        </a:p>
      </dsp:txBody>
      <dsp:txXfrm>
        <a:off x="1953570" y="1712203"/>
        <a:ext cx="807100" cy="802154"/>
      </dsp:txXfrm>
    </dsp:sp>
    <dsp:sp modelId="{63208210-A8D7-4846-8144-D5FA6FA9ADF6}">
      <dsp:nvSpPr>
        <dsp:cNvPr id="0" name=""/>
        <dsp:cNvSpPr/>
      </dsp:nvSpPr>
      <dsp:spPr>
        <a:xfrm rot="20700000">
          <a:off x="2483243" y="178981"/>
          <a:ext cx="1592756" cy="1592756"/>
        </a:xfrm>
        <a:prstGeom prst="gear6">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tr-TR" sz="1700" kern="1200" dirty="0" smtClean="0"/>
            <a:t>Sosyal İlişkiler</a:t>
          </a:r>
          <a:endParaRPr lang="tr-TR" sz="1700" kern="1200" dirty="0"/>
        </a:p>
      </dsp:txBody>
      <dsp:txXfrm rot="-20700000">
        <a:off x="2832581" y="528320"/>
        <a:ext cx="894080" cy="894080"/>
      </dsp:txXfrm>
    </dsp:sp>
    <dsp:sp modelId="{29DE084A-F00E-4CD1-A160-14DE5496D2C8}">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53FFA6C2-6EB8-4AF6-ADCF-7FDE847B2AF4}">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898258FC-BD37-468F-8439-07009744AC44}">
      <dsp:nvSpPr>
        <dsp:cNvPr id="0" name=""/>
        <dsp:cNvSpPr/>
      </dsp:nvSpPr>
      <dsp:spPr>
        <a:xfrm>
          <a:off x="2232242" y="-288031"/>
          <a:ext cx="2241296" cy="2241296"/>
        </a:xfrm>
        <a:prstGeom prst="circularArrow">
          <a:avLst>
            <a:gd name="adj1" fmla="val 5984"/>
            <a:gd name="adj2" fmla="val 394124"/>
            <a:gd name="adj3" fmla="val 13313824"/>
            <a:gd name="adj4" fmla="val 10508221"/>
            <a:gd name="adj5" fmla="val 6981"/>
          </a:avLst>
        </a:prstGeom>
        <a:solidFill>
          <a:schemeClr val="accent2">
            <a:lumMod val="5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0213" cy="4968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defTabSz="942975" eaLnBrk="1" hangingPunct="1">
              <a:defRPr sz="1200">
                <a:latin typeface="Arial" charset="0"/>
              </a:defRPr>
            </a:lvl1pPr>
          </a:lstStyle>
          <a:p>
            <a:pPr>
              <a:defRPr/>
            </a:pPr>
            <a:endParaRPr lang="tr-TR"/>
          </a:p>
        </p:txBody>
      </p:sp>
      <p:sp>
        <p:nvSpPr>
          <p:cNvPr id="53251" name="Rectangle 3"/>
          <p:cNvSpPr>
            <a:spLocks noGrp="1" noChangeArrowheads="1"/>
          </p:cNvSpPr>
          <p:nvPr>
            <p:ph type="dt" sz="quarter" idx="1"/>
          </p:nvPr>
        </p:nvSpPr>
        <p:spPr bwMode="auto">
          <a:xfrm>
            <a:off x="3886200" y="0"/>
            <a:ext cx="2970213" cy="496888"/>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eaLnBrk="1" hangingPunct="1">
              <a:defRPr sz="1200">
                <a:latin typeface="Arial" charset="0"/>
              </a:defRPr>
            </a:lvl1pPr>
          </a:lstStyle>
          <a:p>
            <a:pPr>
              <a:defRPr/>
            </a:pPr>
            <a:endParaRPr lang="tr-TR"/>
          </a:p>
        </p:txBody>
      </p:sp>
      <p:sp>
        <p:nvSpPr>
          <p:cNvPr id="53252" name="Rectangle 4"/>
          <p:cNvSpPr>
            <a:spLocks noGrp="1" noChangeArrowheads="1"/>
          </p:cNvSpPr>
          <p:nvPr>
            <p:ph type="ftr" sz="quarter" idx="2"/>
          </p:nvPr>
        </p:nvSpPr>
        <p:spPr bwMode="auto">
          <a:xfrm>
            <a:off x="0" y="9428163"/>
            <a:ext cx="2970213" cy="496887"/>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defTabSz="942975" eaLnBrk="1" hangingPunct="1">
              <a:defRPr sz="1200">
                <a:latin typeface="Arial" charset="0"/>
              </a:defRPr>
            </a:lvl1pPr>
          </a:lstStyle>
          <a:p>
            <a:pPr>
              <a:defRPr/>
            </a:pPr>
            <a:endParaRPr lang="tr-TR"/>
          </a:p>
        </p:txBody>
      </p:sp>
      <p:sp>
        <p:nvSpPr>
          <p:cNvPr id="53253" name="Rectangle 5"/>
          <p:cNvSpPr>
            <a:spLocks noGrp="1" noChangeArrowheads="1"/>
          </p:cNvSpPr>
          <p:nvPr>
            <p:ph type="sldNum" sz="quarter" idx="3"/>
          </p:nvPr>
        </p:nvSpPr>
        <p:spPr bwMode="auto">
          <a:xfrm>
            <a:off x="3886200" y="9428163"/>
            <a:ext cx="2970213" cy="496887"/>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eaLnBrk="1" hangingPunct="1">
              <a:defRPr sz="1200"/>
            </a:lvl1pPr>
          </a:lstStyle>
          <a:p>
            <a:pPr>
              <a:defRPr/>
            </a:pPr>
            <a:fld id="{23B52FBD-A0FE-4676-A154-3D1258810B62}" type="slidenum">
              <a:rPr lang="tr-TR" altLang="tr-TR"/>
              <a:pPr>
                <a:defRPr/>
              </a:pPr>
              <a:t>‹#›</a:t>
            </a:fld>
            <a:endParaRPr lang="tr-TR" altLang="tr-TR"/>
          </a:p>
        </p:txBody>
      </p:sp>
    </p:spTree>
    <p:extLst>
      <p:ext uri="{BB962C8B-B14F-4D97-AF65-F5344CB8AC3E}">
        <p14:creationId xmlns:p14="http://schemas.microsoft.com/office/powerpoint/2010/main" val="4266788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702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16739" name="Rectangle 3"/>
          <p:cNvSpPr>
            <a:spLocks noGrp="1" noChangeArrowheads="1"/>
          </p:cNvSpPr>
          <p:nvPr>
            <p:ph type="dt" idx="1"/>
          </p:nvPr>
        </p:nvSpPr>
        <p:spPr bwMode="auto">
          <a:xfrm>
            <a:off x="3886200" y="0"/>
            <a:ext cx="29702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116741" name="Rectangle 5"/>
          <p:cNvSpPr>
            <a:spLocks noGrp="1" noChangeArrowheads="1"/>
          </p:cNvSpPr>
          <p:nvPr>
            <p:ph type="body" sz="quarter" idx="3"/>
          </p:nvPr>
        </p:nvSpPr>
        <p:spPr bwMode="auto">
          <a:xfrm>
            <a:off x="685800" y="4714875"/>
            <a:ext cx="54864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Asıl metin stillerini düzenlemek için tıklatın</a:t>
            </a:r>
          </a:p>
          <a:p>
            <a:pPr lvl="1"/>
            <a:r>
              <a:rPr lang="en-US" noProof="0" smtClean="0"/>
              <a:t>İkinci düzey</a:t>
            </a:r>
          </a:p>
          <a:p>
            <a:pPr lvl="2"/>
            <a:r>
              <a:rPr lang="en-US" noProof="0" smtClean="0"/>
              <a:t>Üçüncü düzey</a:t>
            </a:r>
          </a:p>
          <a:p>
            <a:pPr lvl="3"/>
            <a:r>
              <a:rPr lang="en-US" noProof="0" smtClean="0"/>
              <a:t>Dördüncü düzey</a:t>
            </a:r>
          </a:p>
          <a:p>
            <a:pPr lvl="4"/>
            <a:r>
              <a:rPr lang="en-US" noProof="0" smtClean="0"/>
              <a:t>Beşinci düzey</a:t>
            </a:r>
          </a:p>
        </p:txBody>
      </p:sp>
      <p:sp>
        <p:nvSpPr>
          <p:cNvPr id="116742" name="Rectangle 6"/>
          <p:cNvSpPr>
            <a:spLocks noGrp="1" noChangeArrowheads="1"/>
          </p:cNvSpPr>
          <p:nvPr>
            <p:ph type="ftr" sz="quarter" idx="4"/>
          </p:nvPr>
        </p:nvSpPr>
        <p:spPr bwMode="auto">
          <a:xfrm>
            <a:off x="0" y="9428163"/>
            <a:ext cx="29702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16743" name="Rectangle 7"/>
          <p:cNvSpPr>
            <a:spLocks noGrp="1" noChangeArrowheads="1"/>
          </p:cNvSpPr>
          <p:nvPr>
            <p:ph type="sldNum" sz="quarter" idx="5"/>
          </p:nvPr>
        </p:nvSpPr>
        <p:spPr bwMode="auto">
          <a:xfrm>
            <a:off x="3886200" y="9428163"/>
            <a:ext cx="29702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68CC85A-B0C4-4878-8DA9-C5CD6638538F}" type="slidenum">
              <a:rPr lang="en-US" altLang="tr-TR"/>
              <a:pPr>
                <a:defRPr/>
              </a:pPr>
              <a:t>‹#›</a:t>
            </a:fld>
            <a:endParaRPr lang="en-US" altLang="tr-TR"/>
          </a:p>
        </p:txBody>
      </p:sp>
    </p:spTree>
    <p:extLst>
      <p:ext uri="{BB962C8B-B14F-4D97-AF65-F5344CB8AC3E}">
        <p14:creationId xmlns:p14="http://schemas.microsoft.com/office/powerpoint/2010/main" val="3389770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28688" y="1785938"/>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3214688"/>
            <a:ext cx="7315200" cy="2500312"/>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28688" y="1785938"/>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914400" y="3214688"/>
            <a:ext cx="300038" cy="2500312"/>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pic>
        <p:nvPicPr>
          <p:cNvPr id="10" name="Picture 2" descr="C:\Users\mcelik\AppData\Local\Temp\Rar$DI00.911\ua_logo.jpg"/>
          <p:cNvPicPr>
            <a:picLocks noChangeAspect="1" noChangeArrowheads="1"/>
          </p:cNvPicPr>
          <p:nvPr userDrawn="1"/>
        </p:nvPicPr>
        <p:blipFill>
          <a:blip r:embed="rId2" cstate="print"/>
          <a:srcRect/>
          <a:stretch>
            <a:fillRect/>
          </a:stretch>
        </p:blipFill>
        <p:spPr bwMode="auto">
          <a:xfrm>
            <a:off x="7762875" y="71438"/>
            <a:ext cx="952500" cy="500062"/>
          </a:xfrm>
          <a:prstGeom prst="rect">
            <a:avLst/>
          </a:prstGeom>
          <a:noFill/>
          <a:ln w="9525">
            <a:noFill/>
            <a:miter lim="800000"/>
            <a:headEnd/>
            <a:tailEnd/>
          </a:ln>
        </p:spPr>
      </p:pic>
      <p:pic>
        <p:nvPicPr>
          <p:cNvPr id="11" name="Picture 3" descr="C:\Users\mcelik\AppData\Local\Temp\Rar$DI00.004\ab_bakanligi_yazili.jpg"/>
          <p:cNvPicPr>
            <a:picLocks noChangeAspect="1" noChangeArrowheads="1"/>
          </p:cNvPicPr>
          <p:nvPr userDrawn="1"/>
        </p:nvPicPr>
        <p:blipFill>
          <a:blip r:embed="rId3" cstate="print"/>
          <a:srcRect/>
          <a:stretch>
            <a:fillRect/>
          </a:stretch>
        </p:blipFill>
        <p:spPr bwMode="auto">
          <a:xfrm>
            <a:off x="7092950" y="0"/>
            <a:ext cx="676275" cy="603250"/>
          </a:xfrm>
          <a:prstGeom prst="rect">
            <a:avLst/>
          </a:prstGeom>
          <a:noFill/>
          <a:ln w="9525">
            <a:noFill/>
            <a:miter lim="800000"/>
            <a:headEnd/>
            <a:tailEnd/>
          </a:ln>
        </p:spPr>
      </p:pic>
      <p:pic>
        <p:nvPicPr>
          <p:cNvPr id="12" name="Picture 4" descr="C:\Users\mcelik\AppData\Local\Temp\Rar$DI01.514\EU flag-Erasmus+_vect_POS.jpg"/>
          <p:cNvPicPr>
            <a:picLocks noChangeAspect="1" noChangeArrowheads="1"/>
          </p:cNvPicPr>
          <p:nvPr userDrawn="1"/>
        </p:nvPicPr>
        <p:blipFill>
          <a:blip r:embed="rId4" cstate="print"/>
          <a:srcRect t="12476"/>
          <a:stretch>
            <a:fillRect/>
          </a:stretch>
        </p:blipFill>
        <p:spPr bwMode="auto">
          <a:xfrm>
            <a:off x="5364163" y="120650"/>
            <a:ext cx="1714500" cy="428625"/>
          </a:xfrm>
          <a:prstGeom prst="rect">
            <a:avLst/>
          </a:prstGeom>
          <a:noFill/>
          <a:ln w="9525">
            <a:noFill/>
            <a:miter lim="800000"/>
            <a:headEnd/>
            <a:tailEnd/>
          </a:ln>
        </p:spPr>
      </p:pic>
      <p:pic>
        <p:nvPicPr>
          <p:cNvPr id="13" name="Picture 2" descr="http://tip.erciyes.edu.tr/images/logolarimizimage/eu.jpg"/>
          <p:cNvPicPr>
            <a:picLocks noChangeAspect="1" noChangeArrowheads="1"/>
          </p:cNvPicPr>
          <p:nvPr userDrawn="1"/>
        </p:nvPicPr>
        <p:blipFill>
          <a:blip r:embed="rId5" cstate="print"/>
          <a:srcRect/>
          <a:stretch>
            <a:fillRect/>
          </a:stretch>
        </p:blipFill>
        <p:spPr bwMode="auto">
          <a:xfrm>
            <a:off x="360363" y="0"/>
            <a:ext cx="682625" cy="665163"/>
          </a:xfrm>
          <a:prstGeom prst="rect">
            <a:avLst/>
          </a:prstGeom>
          <a:noFill/>
          <a:ln w="9525">
            <a:noFill/>
            <a:miter lim="800000"/>
            <a:headEnd/>
            <a:tailEnd/>
          </a:ln>
        </p:spPr>
      </p:pic>
      <p:sp>
        <p:nvSpPr>
          <p:cNvPr id="8" name="Title 7"/>
          <p:cNvSpPr>
            <a:spLocks noGrp="1"/>
          </p:cNvSpPr>
          <p:nvPr>
            <p:ph type="ctrTitle"/>
          </p:nvPr>
        </p:nvSpPr>
        <p:spPr>
          <a:xfrm>
            <a:off x="1242987" y="2024051"/>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3286124"/>
            <a:ext cx="6858000" cy="2357453"/>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5" name="Footer Placeholder 16"/>
          <p:cNvSpPr>
            <a:spLocks noGrp="1"/>
          </p:cNvSpPr>
          <p:nvPr>
            <p:ph type="ftr" sz="quarter" idx="10"/>
          </p:nvPr>
        </p:nvSpPr>
        <p:spPr>
          <a:xfrm>
            <a:off x="2898775" y="6354763"/>
            <a:ext cx="3475038" cy="366712"/>
          </a:xfrm>
        </p:spPr>
        <p:txBody>
          <a:bodyPr/>
          <a:lstStyle>
            <a:lvl1pPr>
              <a:defRPr/>
            </a:lvl1pPr>
          </a:lstStyle>
          <a:p>
            <a:pPr>
              <a:defRPr/>
            </a:pPr>
            <a:r>
              <a:rPr lang="tr-TR"/>
              <a:t>Erasmus Kurum Koordinatörlüğü                                                                          erasmus.erciyes.edu.tr</a:t>
            </a:r>
          </a:p>
        </p:txBody>
      </p:sp>
      <p:sp>
        <p:nvSpPr>
          <p:cNvPr id="16" name="Slide Number Placeholder 28"/>
          <p:cNvSpPr>
            <a:spLocks noGrp="1"/>
          </p:cNvSpPr>
          <p:nvPr>
            <p:ph type="sldNum" sz="quarter" idx="11"/>
          </p:nvPr>
        </p:nvSpPr>
        <p:spPr>
          <a:xfrm>
            <a:off x="1216025" y="6354763"/>
            <a:ext cx="1219200" cy="366712"/>
          </a:xfrm>
        </p:spPr>
        <p:txBody>
          <a:bodyPr/>
          <a:lstStyle>
            <a:lvl1pPr>
              <a:defRPr/>
            </a:lvl1pPr>
          </a:lstStyle>
          <a:p>
            <a:pPr>
              <a:defRPr/>
            </a:pPr>
            <a:fld id="{8342AA99-F4FB-4787-A54C-11FDA789875E}" type="slidenum">
              <a:rPr lang="tr-TR" altLang="tr-TR"/>
              <a:pPr>
                <a:defRPr/>
              </a:pPr>
              <a:t>‹#›</a:t>
            </a:fld>
            <a:endParaRPr lang="tr-TR" altLang="tr-TR"/>
          </a:p>
        </p:txBody>
      </p:sp>
      <p:pic>
        <p:nvPicPr>
          <p:cNvPr id="52226" name="Picture 2" descr="C:\Users\mcelik\AppData\Local\Temp\Dış İlişkiler Ofisi Logo.jpg"/>
          <p:cNvPicPr>
            <a:picLocks noChangeAspect="1" noChangeArrowheads="1"/>
          </p:cNvPicPr>
          <p:nvPr userDrawn="1"/>
        </p:nvPicPr>
        <p:blipFill>
          <a:blip r:embed="rId6" cstate="print"/>
          <a:srcRect/>
          <a:stretch>
            <a:fillRect/>
          </a:stretch>
        </p:blipFill>
        <p:spPr bwMode="auto">
          <a:xfrm>
            <a:off x="1115616" y="0"/>
            <a:ext cx="692696" cy="692696"/>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tr-TR"/>
          </a:p>
        </p:txBody>
      </p:sp>
      <p:sp>
        <p:nvSpPr>
          <p:cNvPr id="5" name="Footer Placeholder 2"/>
          <p:cNvSpPr>
            <a:spLocks noGrp="1"/>
          </p:cNvSpPr>
          <p:nvPr>
            <p:ph type="ftr" sz="quarter" idx="11"/>
          </p:nvPr>
        </p:nvSpPr>
        <p:spPr/>
        <p:txBody>
          <a:bodyPr/>
          <a:lstStyle>
            <a:lvl1pPr>
              <a:defRPr/>
            </a:lvl1pPr>
          </a:lstStyle>
          <a:p>
            <a:pPr>
              <a:defRPr/>
            </a:pPr>
            <a:r>
              <a:rPr lang="tr-TR"/>
              <a:t>Erasmus Kurum Koordinatörlüğü                                                                          erasmus.erciyes.edu.tr</a:t>
            </a:r>
          </a:p>
        </p:txBody>
      </p:sp>
      <p:sp>
        <p:nvSpPr>
          <p:cNvPr id="6" name="Slide Number Placeholder 22"/>
          <p:cNvSpPr>
            <a:spLocks noGrp="1"/>
          </p:cNvSpPr>
          <p:nvPr>
            <p:ph type="sldNum" sz="quarter" idx="12"/>
          </p:nvPr>
        </p:nvSpPr>
        <p:spPr/>
        <p:txBody>
          <a:bodyPr/>
          <a:lstStyle>
            <a:lvl1pPr>
              <a:defRPr/>
            </a:lvl1pPr>
          </a:lstStyle>
          <a:p>
            <a:pPr>
              <a:defRPr/>
            </a:pPr>
            <a:fld id="{5E1B0F99-906A-43A9-9F20-C64EED142B0C}" type="slidenum">
              <a:rPr lang="tr-TR" altLang="tr-TR"/>
              <a:pPr>
                <a:defRPr/>
              </a:pPr>
              <a:t>‹#›</a:t>
            </a:fld>
            <a:endParaRPr lang="tr-TR" alt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endParaRPr lang="tr-T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12"/>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p:spPr>
        <p:txBody>
          <a:bodyPr/>
          <a:lstStyle/>
          <a:p>
            <a:endParaRPr lang="tr-T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tr-TR"/>
          </a:p>
        </p:txBody>
      </p:sp>
      <p:sp>
        <p:nvSpPr>
          <p:cNvPr id="8" name="Footer Placeholder 4"/>
          <p:cNvSpPr>
            <a:spLocks noGrp="1"/>
          </p:cNvSpPr>
          <p:nvPr>
            <p:ph type="ftr" sz="quarter" idx="11"/>
          </p:nvPr>
        </p:nvSpPr>
        <p:spPr/>
        <p:txBody>
          <a:bodyPr/>
          <a:lstStyle>
            <a:lvl1pPr>
              <a:defRPr/>
            </a:lvl1pPr>
          </a:lstStyle>
          <a:p>
            <a:pPr>
              <a:defRPr/>
            </a:pPr>
            <a:r>
              <a:rPr lang="tr-TR"/>
              <a:t>Erasmus Kurum Koordinatörlüğü                                                                          erasmus.erciyes.edu.tr</a:t>
            </a:r>
          </a:p>
        </p:txBody>
      </p:sp>
      <p:sp>
        <p:nvSpPr>
          <p:cNvPr id="9" name="Slide Number Placeholder 5"/>
          <p:cNvSpPr>
            <a:spLocks noGrp="1"/>
          </p:cNvSpPr>
          <p:nvPr>
            <p:ph type="sldNum" sz="quarter" idx="12"/>
          </p:nvPr>
        </p:nvSpPr>
        <p:spPr/>
        <p:txBody>
          <a:bodyPr/>
          <a:lstStyle>
            <a:lvl1pPr>
              <a:defRPr/>
            </a:lvl1pPr>
          </a:lstStyle>
          <a:p>
            <a:pPr>
              <a:defRPr/>
            </a:pPr>
            <a:fld id="{C1DE1052-92FF-447F-9560-1AAFCAB1FBD5}" type="slidenum">
              <a:rPr lang="tr-TR" altLang="tr-TR"/>
              <a:pPr>
                <a:defRPr/>
              </a:pPr>
              <a:t>‹#›</a:t>
            </a:fld>
            <a:endParaRPr lang="tr-TR" alt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mcelik\AppData\Local\Temp\Rar$DI00.911\ua_logo.jpg"/>
          <p:cNvPicPr>
            <a:picLocks noChangeAspect="1" noChangeArrowheads="1"/>
          </p:cNvPicPr>
          <p:nvPr userDrawn="1"/>
        </p:nvPicPr>
        <p:blipFill>
          <a:blip r:embed="rId2" cstate="print"/>
          <a:srcRect/>
          <a:stretch>
            <a:fillRect/>
          </a:stretch>
        </p:blipFill>
        <p:spPr bwMode="auto">
          <a:xfrm>
            <a:off x="7762875" y="71438"/>
            <a:ext cx="952500" cy="500062"/>
          </a:xfrm>
          <a:prstGeom prst="rect">
            <a:avLst/>
          </a:prstGeom>
          <a:noFill/>
          <a:ln w="9525">
            <a:noFill/>
            <a:miter lim="800000"/>
            <a:headEnd/>
            <a:tailEnd/>
          </a:ln>
        </p:spPr>
      </p:pic>
      <p:pic>
        <p:nvPicPr>
          <p:cNvPr id="5" name="Picture 3" descr="C:\Users\mcelik\AppData\Local\Temp\Rar$DI00.004\ab_bakanligi_yazili.jpg"/>
          <p:cNvPicPr>
            <a:picLocks noChangeAspect="1" noChangeArrowheads="1"/>
          </p:cNvPicPr>
          <p:nvPr userDrawn="1"/>
        </p:nvPicPr>
        <p:blipFill>
          <a:blip r:embed="rId3" cstate="print"/>
          <a:srcRect/>
          <a:stretch>
            <a:fillRect/>
          </a:stretch>
        </p:blipFill>
        <p:spPr bwMode="auto">
          <a:xfrm>
            <a:off x="7092950" y="0"/>
            <a:ext cx="676275" cy="603250"/>
          </a:xfrm>
          <a:prstGeom prst="rect">
            <a:avLst/>
          </a:prstGeom>
          <a:noFill/>
          <a:ln w="9525">
            <a:noFill/>
            <a:miter lim="800000"/>
            <a:headEnd/>
            <a:tailEnd/>
          </a:ln>
        </p:spPr>
      </p:pic>
      <p:pic>
        <p:nvPicPr>
          <p:cNvPr id="6" name="Picture 4" descr="C:\Users\mcelik\AppData\Local\Temp\Rar$DI01.514\EU flag-Erasmus+_vect_POS.jpg"/>
          <p:cNvPicPr>
            <a:picLocks noChangeAspect="1" noChangeArrowheads="1"/>
          </p:cNvPicPr>
          <p:nvPr userDrawn="1"/>
        </p:nvPicPr>
        <p:blipFill>
          <a:blip r:embed="rId4" cstate="print"/>
          <a:srcRect t="12476"/>
          <a:stretch>
            <a:fillRect/>
          </a:stretch>
        </p:blipFill>
        <p:spPr bwMode="auto">
          <a:xfrm>
            <a:off x="5364163" y="120650"/>
            <a:ext cx="1714500" cy="428625"/>
          </a:xfrm>
          <a:prstGeom prst="rect">
            <a:avLst/>
          </a:prstGeom>
          <a:noFill/>
          <a:ln w="9525">
            <a:noFill/>
            <a:miter lim="800000"/>
            <a:headEnd/>
            <a:tailEnd/>
          </a:ln>
        </p:spPr>
      </p:pic>
      <p:pic>
        <p:nvPicPr>
          <p:cNvPr id="7" name="Picture 2" descr="http://tip.erciyes.edu.tr/images/logolarimizimage/eu.jpg"/>
          <p:cNvPicPr>
            <a:picLocks noChangeAspect="1" noChangeArrowheads="1"/>
          </p:cNvPicPr>
          <p:nvPr userDrawn="1"/>
        </p:nvPicPr>
        <p:blipFill>
          <a:blip r:embed="rId5" cstate="print"/>
          <a:srcRect/>
          <a:stretch>
            <a:fillRect/>
          </a:stretch>
        </p:blipFill>
        <p:spPr bwMode="auto">
          <a:xfrm>
            <a:off x="477838" y="0"/>
            <a:ext cx="638175" cy="620713"/>
          </a:xfrm>
          <a:prstGeom prst="rect">
            <a:avLst/>
          </a:prstGeom>
          <a:noFill/>
          <a:ln w="9525">
            <a:noFill/>
            <a:miter lim="800000"/>
            <a:headEnd/>
            <a:tailEnd/>
          </a:ln>
        </p:spPr>
      </p:pic>
      <p:sp>
        <p:nvSpPr>
          <p:cNvPr id="2" name="Title 1"/>
          <p:cNvSpPr>
            <a:spLocks noGrp="1"/>
          </p:cNvSpPr>
          <p:nvPr>
            <p:ph type="title"/>
          </p:nvPr>
        </p:nvSpPr>
        <p:spPr>
          <a:xfrm>
            <a:off x="428596" y="571480"/>
            <a:ext cx="8258204" cy="571520"/>
          </a:xfrm>
        </p:spPr>
        <p:txBody>
          <a:bodyPr/>
          <a:lstStyle/>
          <a:p>
            <a:r>
              <a:rPr lang="en-US" dirty="0" smtClean="0"/>
              <a:t>Click to edit Master title style</a:t>
            </a:r>
            <a:endParaRPr lang="en-US" dirty="0"/>
          </a:p>
        </p:txBody>
      </p:sp>
      <p:sp>
        <p:nvSpPr>
          <p:cNvPr id="8" name="Content Placeholder 7"/>
          <p:cNvSpPr>
            <a:spLocks noGrp="1"/>
          </p:cNvSpPr>
          <p:nvPr>
            <p:ph sz="quarter" idx="1"/>
          </p:nvPr>
        </p:nvSpPr>
        <p:spPr>
          <a:xfrm>
            <a:off x="457200" y="1219200"/>
            <a:ext cx="8229600" cy="49377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10"/>
          </p:nvPr>
        </p:nvSpPr>
        <p:spPr>
          <a:xfrm>
            <a:off x="468313" y="6381750"/>
            <a:ext cx="8280400" cy="306388"/>
          </a:xfrm>
        </p:spPr>
        <p:txBody>
          <a:bodyPr/>
          <a:lstStyle>
            <a:lvl1pPr>
              <a:defRPr/>
            </a:lvl1pPr>
          </a:lstStyle>
          <a:p>
            <a:pPr>
              <a:defRPr/>
            </a:pPr>
            <a:r>
              <a:rPr lang="tr-TR"/>
              <a:t>Erasmus Kurum Koordinatörlüğü                                                                          erasmus.erciyes.edu.tr</a:t>
            </a:r>
          </a:p>
        </p:txBody>
      </p:sp>
      <p:pic>
        <p:nvPicPr>
          <p:cNvPr id="53250" name="Picture 2" descr="C:\Users\mcelik\AppData\Local\Temp\Dış İlişkiler Ofisi Logo.jpg"/>
          <p:cNvPicPr>
            <a:picLocks noChangeAspect="1" noChangeArrowheads="1"/>
          </p:cNvPicPr>
          <p:nvPr userDrawn="1"/>
        </p:nvPicPr>
        <p:blipFill>
          <a:blip r:embed="rId6" cstate="print"/>
          <a:srcRect/>
          <a:stretch>
            <a:fillRect/>
          </a:stretch>
        </p:blipFill>
        <p:spPr bwMode="auto">
          <a:xfrm>
            <a:off x="1115616" y="0"/>
            <a:ext cx="620688" cy="620688"/>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tr-TR"/>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r>
              <a:rPr lang="tr-TR"/>
              <a:t>Erasmus Kurum Koordinatörlüğü                                                                          erasmus.erciyes.edu.tr</a:t>
            </a: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0ECB6C3E-4574-4406-875A-F08D60282033}" type="slidenum">
              <a:rPr lang="tr-TR" altLang="tr-TR"/>
              <a:pPr>
                <a:defRPr/>
              </a:pPr>
              <a:t>‹#›</a:t>
            </a:fld>
            <a:endParaRPr lang="tr-TR" alt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tr-TR"/>
          </a:p>
        </p:txBody>
      </p:sp>
      <p:sp>
        <p:nvSpPr>
          <p:cNvPr id="6" name="Footer Placeholder 2"/>
          <p:cNvSpPr>
            <a:spLocks noGrp="1"/>
          </p:cNvSpPr>
          <p:nvPr>
            <p:ph type="ftr" sz="quarter" idx="11"/>
          </p:nvPr>
        </p:nvSpPr>
        <p:spPr/>
        <p:txBody>
          <a:bodyPr/>
          <a:lstStyle>
            <a:lvl1pPr>
              <a:defRPr/>
            </a:lvl1pPr>
          </a:lstStyle>
          <a:p>
            <a:pPr>
              <a:defRPr/>
            </a:pPr>
            <a:r>
              <a:rPr lang="tr-TR"/>
              <a:t>Erasmus Kurum Koordinatörlüğü                                                                          erasmus.erciyes.edu.tr</a:t>
            </a:r>
          </a:p>
        </p:txBody>
      </p:sp>
      <p:sp>
        <p:nvSpPr>
          <p:cNvPr id="7" name="Slide Number Placeholder 22"/>
          <p:cNvSpPr>
            <a:spLocks noGrp="1"/>
          </p:cNvSpPr>
          <p:nvPr>
            <p:ph type="sldNum" sz="quarter" idx="12"/>
          </p:nvPr>
        </p:nvSpPr>
        <p:spPr/>
        <p:txBody>
          <a:bodyPr/>
          <a:lstStyle>
            <a:lvl1pPr>
              <a:defRPr/>
            </a:lvl1pPr>
          </a:lstStyle>
          <a:p>
            <a:pPr>
              <a:defRPr/>
            </a:pPr>
            <a:fld id="{19ED5927-4A1D-42C8-A1D9-9E0A9A3F81E7}" type="slidenum">
              <a:rPr lang="tr-TR" altLang="tr-TR"/>
              <a:pPr>
                <a:defRPr/>
              </a:pPr>
              <a:t>‹#›</a:t>
            </a:fld>
            <a:endParaRPr lang="tr-TR" alt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tr-TR"/>
          </a:p>
        </p:txBody>
      </p:sp>
      <p:sp>
        <p:nvSpPr>
          <p:cNvPr id="8" name="Footer Placeholder 2"/>
          <p:cNvSpPr>
            <a:spLocks noGrp="1"/>
          </p:cNvSpPr>
          <p:nvPr>
            <p:ph type="ftr" sz="quarter" idx="11"/>
          </p:nvPr>
        </p:nvSpPr>
        <p:spPr/>
        <p:txBody>
          <a:bodyPr/>
          <a:lstStyle>
            <a:lvl1pPr>
              <a:defRPr/>
            </a:lvl1pPr>
          </a:lstStyle>
          <a:p>
            <a:pPr>
              <a:defRPr/>
            </a:pPr>
            <a:r>
              <a:rPr lang="tr-TR"/>
              <a:t>Erasmus Kurum Koordinatörlüğü                                                                          erasmus.erciyes.edu.tr</a:t>
            </a:r>
          </a:p>
        </p:txBody>
      </p:sp>
      <p:sp>
        <p:nvSpPr>
          <p:cNvPr id="9" name="Slide Number Placeholder 22"/>
          <p:cNvSpPr>
            <a:spLocks noGrp="1"/>
          </p:cNvSpPr>
          <p:nvPr>
            <p:ph type="sldNum" sz="quarter" idx="12"/>
          </p:nvPr>
        </p:nvSpPr>
        <p:spPr/>
        <p:txBody>
          <a:bodyPr/>
          <a:lstStyle>
            <a:lvl1pPr>
              <a:defRPr/>
            </a:lvl1pPr>
          </a:lstStyle>
          <a:p>
            <a:pPr>
              <a:defRPr/>
            </a:pPr>
            <a:fld id="{7E30FFA3-6AE8-4D8B-A048-D58C4EADBBEF}" type="slidenum">
              <a:rPr lang="tr-TR" altLang="tr-TR"/>
              <a:pPr>
                <a:defRPr/>
              </a:pPr>
              <a:t>‹#›</a:t>
            </a:fld>
            <a:endParaRPr lang="tr-TR" alt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tr-TR"/>
          </a:p>
        </p:txBody>
      </p:sp>
      <p:sp>
        <p:nvSpPr>
          <p:cNvPr id="5" name="Footer Placeholder 3"/>
          <p:cNvSpPr>
            <a:spLocks noGrp="1"/>
          </p:cNvSpPr>
          <p:nvPr>
            <p:ph type="ftr" sz="quarter" idx="11"/>
          </p:nvPr>
        </p:nvSpPr>
        <p:spPr/>
        <p:txBody>
          <a:bodyPr/>
          <a:lstStyle>
            <a:lvl1pPr>
              <a:defRPr/>
            </a:lvl1pPr>
          </a:lstStyle>
          <a:p>
            <a:pPr>
              <a:defRPr/>
            </a:pPr>
            <a:r>
              <a:rPr lang="tr-TR"/>
              <a:t>Erasmus Kurum Koordinatörlüğü                                                                          erasmus.erciyes.edu.tr</a:t>
            </a:r>
          </a:p>
        </p:txBody>
      </p:sp>
      <p:sp>
        <p:nvSpPr>
          <p:cNvPr id="6" name="Slide Number Placeholder 4"/>
          <p:cNvSpPr>
            <a:spLocks noGrp="1"/>
          </p:cNvSpPr>
          <p:nvPr>
            <p:ph type="sldNum" sz="quarter" idx="12"/>
          </p:nvPr>
        </p:nvSpPr>
        <p:spPr/>
        <p:txBody>
          <a:bodyPr/>
          <a:lstStyle>
            <a:lvl1pPr>
              <a:defRPr/>
            </a:lvl1pPr>
          </a:lstStyle>
          <a:p>
            <a:pPr>
              <a:defRPr/>
            </a:pPr>
            <a:fld id="{BDA94D42-E41A-47B5-9288-AD27E883F5C7}" type="slidenum">
              <a:rPr lang="tr-TR" altLang="tr-TR"/>
              <a:pPr>
                <a:defRPr/>
              </a:pPr>
              <a:t>‹#›</a:t>
            </a:fld>
            <a:endParaRPr lang="tr-TR" alt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endParaRPr lang="tr-T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endParaRPr lang="tr-TR"/>
          </a:p>
        </p:txBody>
      </p:sp>
      <p:sp>
        <p:nvSpPr>
          <p:cNvPr id="5" name="Footer Placeholder 2"/>
          <p:cNvSpPr>
            <a:spLocks noGrp="1"/>
          </p:cNvSpPr>
          <p:nvPr>
            <p:ph type="ftr" sz="quarter" idx="11"/>
          </p:nvPr>
        </p:nvSpPr>
        <p:spPr/>
        <p:txBody>
          <a:bodyPr/>
          <a:lstStyle>
            <a:lvl1pPr>
              <a:defRPr/>
            </a:lvl1pPr>
          </a:lstStyle>
          <a:p>
            <a:pPr>
              <a:defRPr/>
            </a:pPr>
            <a:r>
              <a:rPr lang="tr-TR"/>
              <a:t>Erasmus Kurum Koordinatörlüğü                                                                          erasmus.erciyes.edu.tr</a:t>
            </a:r>
          </a:p>
        </p:txBody>
      </p:sp>
      <p:sp>
        <p:nvSpPr>
          <p:cNvPr id="6" name="Slide Number Placeholder 3"/>
          <p:cNvSpPr>
            <a:spLocks noGrp="1"/>
          </p:cNvSpPr>
          <p:nvPr>
            <p:ph type="sldNum" sz="quarter" idx="12"/>
          </p:nvPr>
        </p:nvSpPr>
        <p:spPr/>
        <p:txBody>
          <a:bodyPr/>
          <a:lstStyle>
            <a:lvl1pPr>
              <a:defRPr/>
            </a:lvl1pPr>
          </a:lstStyle>
          <a:p>
            <a:pPr>
              <a:defRPr/>
            </a:pPr>
            <a:fld id="{D0D9C802-8345-4221-89C1-EB0449D73054}" type="slidenum">
              <a:rPr lang="tr-TR" altLang="tr-TR"/>
              <a:pPr>
                <a:defRPr/>
              </a:pPr>
              <a:t>‹#›</a:t>
            </a:fld>
            <a:endParaRPr lang="tr-TR" alt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endParaRPr lang="tr-TR"/>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p:spPr>
        <p:txBody>
          <a:bodyPr/>
          <a:lstStyle/>
          <a:p>
            <a:endParaRPr lang="tr-T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tr-TR"/>
          </a:p>
        </p:txBody>
      </p:sp>
      <p:sp>
        <p:nvSpPr>
          <p:cNvPr id="9" name="Footer Placeholder 5"/>
          <p:cNvSpPr>
            <a:spLocks noGrp="1"/>
          </p:cNvSpPr>
          <p:nvPr>
            <p:ph type="ftr" sz="quarter" idx="11"/>
          </p:nvPr>
        </p:nvSpPr>
        <p:spPr/>
        <p:txBody>
          <a:bodyPr/>
          <a:lstStyle>
            <a:lvl1pPr>
              <a:defRPr/>
            </a:lvl1pPr>
          </a:lstStyle>
          <a:p>
            <a:pPr>
              <a:defRPr/>
            </a:pPr>
            <a:r>
              <a:rPr lang="tr-TR"/>
              <a:t>Erasmus Kurum Koordinatörlüğü                                                                          erasmus.erciyes.edu.tr</a:t>
            </a:r>
          </a:p>
        </p:txBody>
      </p:sp>
      <p:sp>
        <p:nvSpPr>
          <p:cNvPr id="10" name="Slide Number Placeholder 6"/>
          <p:cNvSpPr>
            <a:spLocks noGrp="1"/>
          </p:cNvSpPr>
          <p:nvPr>
            <p:ph type="sldNum" sz="quarter" idx="12"/>
          </p:nvPr>
        </p:nvSpPr>
        <p:spPr/>
        <p:txBody>
          <a:bodyPr/>
          <a:lstStyle>
            <a:lvl1pPr>
              <a:defRPr/>
            </a:lvl1pPr>
          </a:lstStyle>
          <a:p>
            <a:pPr>
              <a:defRPr/>
            </a:pPr>
            <a:fld id="{C5F95240-0FD3-4B78-AA13-091828CB9AA6}" type="slidenum">
              <a:rPr lang="tr-TR" altLang="tr-TR"/>
              <a:pPr>
                <a:defRPr/>
              </a:pPr>
              <a:t>‹#›</a:t>
            </a:fld>
            <a:endParaRPr lang="tr-TR" alt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endParaRPr lang="tr-T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tr-TR"/>
          </a:p>
        </p:txBody>
      </p:sp>
      <p:sp>
        <p:nvSpPr>
          <p:cNvPr id="9" name="Footer Placeholder 5"/>
          <p:cNvSpPr>
            <a:spLocks noGrp="1"/>
          </p:cNvSpPr>
          <p:nvPr>
            <p:ph type="ftr" sz="quarter" idx="11"/>
          </p:nvPr>
        </p:nvSpPr>
        <p:spPr/>
        <p:txBody>
          <a:bodyPr/>
          <a:lstStyle>
            <a:lvl1pPr>
              <a:defRPr/>
            </a:lvl1pPr>
          </a:lstStyle>
          <a:p>
            <a:pPr>
              <a:defRPr/>
            </a:pPr>
            <a:r>
              <a:rPr lang="tr-TR"/>
              <a:t>Erasmus Kurum Koordinatörlüğü                                                                          erasmus.erciyes.edu.tr</a:t>
            </a:r>
          </a:p>
        </p:txBody>
      </p:sp>
      <p:sp>
        <p:nvSpPr>
          <p:cNvPr id="10" name="Slide Number Placeholder 6"/>
          <p:cNvSpPr>
            <a:spLocks noGrp="1"/>
          </p:cNvSpPr>
          <p:nvPr>
            <p:ph type="sldNum" sz="quarter" idx="12"/>
          </p:nvPr>
        </p:nvSpPr>
        <p:spPr/>
        <p:txBody>
          <a:bodyPr/>
          <a:lstStyle>
            <a:lvl1pPr>
              <a:defRPr/>
            </a:lvl1pPr>
          </a:lstStyle>
          <a:p>
            <a:pPr>
              <a:defRPr/>
            </a:pPr>
            <a:fld id="{35E6D317-1793-442A-966D-708FEB34DF13}" type="slidenum">
              <a:rPr lang="tr-TR" altLang="tr-TR"/>
              <a:pPr>
                <a:defRPr/>
              </a:pPr>
              <a:t>‹#›</a:t>
            </a:fld>
            <a:endParaRPr lang="tr-TR" alt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tr-TR"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Arial" charset="0"/>
              </a:defRPr>
            </a:lvl1pPr>
          </a:lstStyle>
          <a:p>
            <a:pPr>
              <a:defRPr/>
            </a:pPr>
            <a:endParaRPr lang="tr-TR"/>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Arial" charset="0"/>
              </a:defRPr>
            </a:lvl1pPr>
          </a:lstStyle>
          <a:p>
            <a:pPr>
              <a:defRPr/>
            </a:pPr>
            <a:r>
              <a:rPr lang="tr-TR"/>
              <a:t>Erasmus Kurum Koordinatörlüğü                                                                          erasmus.erciyes.edu.tr</a:t>
            </a: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17AD8900-D12B-41F0-9F8B-6033EDCC7E9C}" type="slidenum">
              <a:rPr lang="tr-TR" altLang="tr-TR"/>
              <a:pPr>
                <a:defRPr/>
              </a:pPr>
              <a:t>‹#›</a:t>
            </a:fld>
            <a:endParaRPr lang="tr-TR" altLang="tr-TR"/>
          </a:p>
        </p:txBody>
      </p:sp>
      <p:sp>
        <p:nvSpPr>
          <p:cNvPr id="1031"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p:spPr>
        <p:txBody>
          <a:bodyPr/>
          <a:lstStyle/>
          <a:p>
            <a:endParaRPr lang="tr-TR"/>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p:spPr>
        <p:txBody>
          <a:bodyPr/>
          <a:lstStyle/>
          <a:p>
            <a:endParaRPr lang="tr-T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094" r:id="rId4"/>
    <p:sldLayoutId id="2147484095" r:id="rId5"/>
    <p:sldLayoutId id="2147484100" r:id="rId6"/>
    <p:sldLayoutId id="2147484101" r:id="rId7"/>
    <p:sldLayoutId id="2147484102" r:id="rId8"/>
    <p:sldLayoutId id="2147484103" r:id="rId9"/>
    <p:sldLayoutId id="2147484096" r:id="rId10"/>
    <p:sldLayoutId id="2147484104" r:id="rId11"/>
  </p:sldLayoutIdLst>
  <p:hf sldNum="0"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acebook.com/erciyeserasmus" TargetMode="External"/><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erasmus.erciyes.edu.tr/ustmenu1.asp?id=44&amp;sid=4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www.mfa.gov.tr/sub.tr.mfa?886ee610-cd61-428d-ad71-fd86cfa214bc"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erasmus.erciyes.edu.tr/ustmenu1.asp?id=44&amp;sid=4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rasmus.erciyes.edu.t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p:cNvSpPr>
            <a:spLocks noGrp="1"/>
          </p:cNvSpPr>
          <p:nvPr>
            <p:ph type="ctrTitle"/>
          </p:nvPr>
        </p:nvSpPr>
        <p:spPr/>
        <p:txBody>
          <a:bodyPr/>
          <a:lstStyle/>
          <a:p>
            <a:pPr algn="ctr" eaLnBrk="1" hangingPunct="1"/>
            <a:r>
              <a:rPr lang="tr-TR" altLang="tr-TR" b="1" dirty="0" smtClean="0"/>
              <a:t>ERASMUS+ Oryantasyon Programı</a:t>
            </a:r>
          </a:p>
        </p:txBody>
      </p:sp>
      <p:sp>
        <p:nvSpPr>
          <p:cNvPr id="3" name="Subtitle 2"/>
          <p:cNvSpPr>
            <a:spLocks noGrp="1"/>
          </p:cNvSpPr>
          <p:nvPr>
            <p:ph type="subTitle" idx="1"/>
          </p:nvPr>
        </p:nvSpPr>
        <p:spPr>
          <a:xfrm>
            <a:off x="1285875" y="3286125"/>
            <a:ext cx="6858000" cy="2381250"/>
          </a:xfrm>
        </p:spPr>
        <p:txBody>
          <a:bodyPr>
            <a:normAutofit/>
          </a:bodyPr>
          <a:lstStyle/>
          <a:p>
            <a:pPr algn="ctr" eaLnBrk="1" fontAlgn="auto" hangingPunct="1">
              <a:spcAft>
                <a:spcPts val="0"/>
              </a:spcAft>
              <a:buFont typeface="Wingdings 3"/>
              <a:buNone/>
              <a:defRPr/>
            </a:pPr>
            <a:r>
              <a:rPr lang="tr-TR" dirty="0" smtClean="0"/>
              <a:t>Erasmus Kurum Koodinatörlüğü</a:t>
            </a:r>
          </a:p>
          <a:p>
            <a:pPr algn="l" eaLnBrk="1" fontAlgn="auto" hangingPunct="1">
              <a:spcAft>
                <a:spcPts val="0"/>
              </a:spcAft>
              <a:buFont typeface="Wingdings 3"/>
              <a:buNone/>
              <a:defRPr/>
            </a:pPr>
            <a:endParaRPr lang="tr-TR" dirty="0" smtClean="0"/>
          </a:p>
          <a:p>
            <a:pPr algn="ctr" eaLnBrk="1" fontAlgn="auto" hangingPunct="1">
              <a:spcAft>
                <a:spcPts val="0"/>
              </a:spcAft>
              <a:defRPr/>
            </a:pPr>
            <a:r>
              <a:rPr lang="tr-TR" dirty="0" smtClean="0"/>
              <a:t>erasmus@erciyes.edu.tr</a:t>
            </a:r>
          </a:p>
          <a:p>
            <a:pPr algn="ctr" eaLnBrk="1" fontAlgn="auto" hangingPunct="1">
              <a:spcAft>
                <a:spcPts val="0"/>
              </a:spcAft>
              <a:buFont typeface="Wingdings 3"/>
              <a:buNone/>
              <a:defRPr/>
            </a:pPr>
            <a:r>
              <a:rPr lang="tr-TR" dirty="0" smtClean="0"/>
              <a:t>erasmus.erciyes.edu.tr</a:t>
            </a:r>
          </a:p>
          <a:p>
            <a:pPr algn="ctr" eaLnBrk="1" fontAlgn="auto" hangingPunct="1">
              <a:spcAft>
                <a:spcPts val="0"/>
              </a:spcAft>
              <a:buFont typeface="Wingdings 3"/>
              <a:buNone/>
              <a:defRPr/>
            </a:pPr>
            <a:r>
              <a:rPr lang="tr-TR" dirty="0" smtClean="0">
                <a:hlinkClick r:id="rId3"/>
              </a:rPr>
              <a:t>www.facebook.com/erciyeserasmus</a:t>
            </a:r>
            <a:endParaRPr lang="tr-TR" dirty="0" smtClean="0"/>
          </a:p>
          <a:p>
            <a:pPr algn="ctr" eaLnBrk="1" fontAlgn="auto" hangingPunct="1">
              <a:spcAft>
                <a:spcPts val="0"/>
              </a:spcAft>
              <a:defRPr/>
            </a:pPr>
            <a:r>
              <a:rPr lang="tr-TR" dirty="0" smtClean="0"/>
              <a:t>0 352 2076666  Dahili 10081-82-83</a:t>
            </a:r>
          </a:p>
          <a:p>
            <a:pPr algn="ctr" eaLnBrk="1" fontAlgn="auto" hangingPunct="1">
              <a:spcAft>
                <a:spcPts val="0"/>
              </a:spcAft>
              <a:buFont typeface="Wingdings 3"/>
              <a:buNone/>
              <a:defRPr/>
            </a:pPr>
            <a:endParaRPr lang="tr-TR" dirty="0"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428625" y="571500"/>
            <a:ext cx="8258175" cy="1129308"/>
          </a:xfrm>
        </p:spPr>
        <p:txBody>
          <a:bodyPr/>
          <a:lstStyle/>
          <a:p>
            <a:pPr algn="ctr"/>
            <a:r>
              <a:rPr lang="tr-TR" altLang="tr-TR" b="1" dirty="0" smtClean="0">
                <a:solidFill>
                  <a:srgbClr val="65B2FF"/>
                </a:solidFill>
                <a:latin typeface="Arial" charset="0"/>
                <a:cs typeface="Arial" charset="0"/>
              </a:rPr>
              <a:t>Öğrenci Öğrenim Hareketliliği Başvuru Süreci</a:t>
            </a:r>
          </a:p>
        </p:txBody>
      </p:sp>
      <p:sp>
        <p:nvSpPr>
          <p:cNvPr id="3" name="İçerik Yer Tutucusu 2"/>
          <p:cNvSpPr>
            <a:spLocks noGrp="1"/>
          </p:cNvSpPr>
          <p:nvPr>
            <p:ph sz="quarter" idx="1"/>
          </p:nvPr>
        </p:nvSpPr>
        <p:spPr>
          <a:xfrm>
            <a:off x="457200" y="2060848"/>
            <a:ext cx="8229600" cy="4095477"/>
          </a:xfrm>
        </p:spPr>
        <p:txBody>
          <a:bodyPr/>
          <a:lstStyle/>
          <a:p>
            <a:pPr marL="0" indent="0" algn="ctr">
              <a:buFont typeface="Wingdings 3" pitchFamily="18" charset="2"/>
              <a:buNone/>
              <a:defRPr/>
            </a:pPr>
            <a:r>
              <a:rPr lang="tr-TR" altLang="tr-TR" dirty="0" smtClean="0">
                <a:solidFill>
                  <a:srgbClr val="C00000"/>
                </a:solidFill>
                <a:latin typeface="Arial" panose="020B0604020202020204" pitchFamily="34" charset="0"/>
                <a:cs typeface="Arial" panose="020B0604020202020204" pitchFamily="34" charset="0"/>
              </a:rPr>
              <a:t>SEÇİLEN ÖĞRENCİLERİN KARŞI ÜNİVERSİTEYE BİLDİRİLMESİ </a:t>
            </a:r>
          </a:p>
          <a:p>
            <a:pPr marL="0" indent="0" algn="ctr">
              <a:buFont typeface="Wingdings 3" pitchFamily="18" charset="2"/>
              <a:buNone/>
              <a:defRPr/>
            </a:pPr>
            <a:r>
              <a:rPr lang="tr-TR" altLang="tr-TR" dirty="0" smtClean="0">
                <a:latin typeface="Arial" panose="020B0604020202020204" pitchFamily="34" charset="0"/>
                <a:cs typeface="Arial" panose="020B0604020202020204" pitchFamily="34" charset="0"/>
              </a:rPr>
              <a:t>(NOMINATION e-postaları)</a:t>
            </a:r>
          </a:p>
          <a:p>
            <a:pPr>
              <a:defRPr/>
            </a:pPr>
            <a:r>
              <a:rPr lang="tr-TR" altLang="tr-TR" u="sng" dirty="0" smtClean="0">
                <a:latin typeface="Arial" panose="020B0604020202020204" pitchFamily="34" charset="0"/>
                <a:cs typeface="Arial" panose="020B0604020202020204" pitchFamily="34" charset="0"/>
              </a:rPr>
              <a:t>Şu anda içinde bulunduğumuz aşama!</a:t>
            </a:r>
          </a:p>
          <a:p>
            <a:pPr>
              <a:defRPr/>
            </a:pPr>
            <a:r>
              <a:rPr lang="tr-TR" altLang="tr-TR" dirty="0" smtClean="0">
                <a:latin typeface="Arial" panose="020B0604020202020204" pitchFamily="34" charset="0"/>
                <a:cs typeface="Arial" panose="020B0604020202020204" pitchFamily="34" charset="0"/>
              </a:rPr>
              <a:t>(Online başvuru yaparken bildirdiğiniz </a:t>
            </a:r>
            <a:r>
              <a:rPr lang="tr-TR" altLang="tr-TR" dirty="0" smtClean="0">
                <a:solidFill>
                  <a:srgbClr val="C00000"/>
                </a:solidFill>
                <a:latin typeface="Arial" panose="020B0604020202020204" pitchFamily="34" charset="0"/>
                <a:cs typeface="Arial" panose="020B0604020202020204" pitchFamily="34" charset="0"/>
              </a:rPr>
              <a:t>e-posta adreslerinizi takipte olun</a:t>
            </a:r>
            <a:r>
              <a:rPr lang="tr-TR" altLang="tr-TR" dirty="0" smtClean="0">
                <a:latin typeface="Arial" panose="020B0604020202020204" pitchFamily="34" charset="0"/>
                <a:cs typeface="Arial" panose="020B0604020202020204" pitchFamily="34" charset="0"/>
              </a:rPr>
              <a:t>. E-posta adres değişikliği yapmak istiyorsanız </a:t>
            </a:r>
            <a:r>
              <a:rPr lang="tr-TR" altLang="tr-TR" dirty="0" err="1" smtClean="0">
                <a:latin typeface="Arial" panose="020B0604020202020204" pitchFamily="34" charset="0"/>
                <a:cs typeface="Arial" panose="020B0604020202020204" pitchFamily="34" charset="0"/>
              </a:rPr>
              <a:t>Erasmuz</a:t>
            </a:r>
            <a:r>
              <a:rPr lang="tr-TR" altLang="tr-TR" dirty="0" smtClean="0">
                <a:latin typeface="Arial" panose="020B0604020202020204" pitchFamily="34" charset="0"/>
                <a:cs typeface="Arial" panose="020B0604020202020204" pitchFamily="34" charset="0"/>
              </a:rPr>
              <a:t> Uzmanınıza bir dilekçe ile bildirim yapmalısınız)</a:t>
            </a:r>
          </a:p>
          <a:p>
            <a:pPr marL="0" indent="0" algn="ctr">
              <a:buFont typeface="Wingdings 3" pitchFamily="18" charset="2"/>
              <a:buNone/>
              <a:defRPr/>
            </a:pPr>
            <a:endParaRPr lang="tr-TR" b="1" dirty="0" smtClean="0">
              <a:solidFill>
                <a:srgbClr val="FF0000"/>
              </a:solidFill>
              <a:latin typeface="Arial" panose="020B0604020202020204" pitchFamily="34" charset="0"/>
              <a:cs typeface="Arial" panose="020B0604020202020204" pitchFamily="34" charset="0"/>
            </a:endParaRPr>
          </a:p>
        </p:txBody>
      </p:sp>
      <p:sp>
        <p:nvSpPr>
          <p:cNvPr id="15364"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428625" y="571500"/>
            <a:ext cx="8258175" cy="1129308"/>
          </a:xfrm>
        </p:spPr>
        <p:txBody>
          <a:bodyPr/>
          <a:lstStyle/>
          <a:p>
            <a:pPr algn="ctr"/>
            <a:r>
              <a:rPr lang="tr-TR" altLang="tr-TR" b="1" dirty="0" smtClean="0">
                <a:solidFill>
                  <a:srgbClr val="65B2FF"/>
                </a:solidFill>
                <a:latin typeface="Arial" charset="0"/>
                <a:cs typeface="Arial" charset="0"/>
              </a:rPr>
              <a:t>Öğrenci Öğrenim Hareketliliği Başvuru Süreci</a:t>
            </a:r>
          </a:p>
        </p:txBody>
      </p:sp>
      <p:sp>
        <p:nvSpPr>
          <p:cNvPr id="3" name="İçerik Yer Tutucusu 2"/>
          <p:cNvSpPr>
            <a:spLocks noGrp="1"/>
          </p:cNvSpPr>
          <p:nvPr>
            <p:ph sz="quarter" idx="1"/>
          </p:nvPr>
        </p:nvSpPr>
        <p:spPr>
          <a:xfrm>
            <a:off x="457200" y="2060848"/>
            <a:ext cx="8229600" cy="4095477"/>
          </a:xfrm>
        </p:spPr>
        <p:txBody>
          <a:bodyPr/>
          <a:lstStyle/>
          <a:p>
            <a:pPr marL="0" indent="0" algn="ctr">
              <a:buFont typeface="Wingdings 3" pitchFamily="18" charset="2"/>
              <a:buNone/>
              <a:defRPr/>
            </a:pPr>
            <a:r>
              <a:rPr lang="tr-TR" altLang="tr-TR" dirty="0" smtClean="0">
                <a:solidFill>
                  <a:srgbClr val="C00000"/>
                </a:solidFill>
                <a:latin typeface="Arial" panose="020B0604020202020204" pitchFamily="34" charset="0"/>
                <a:cs typeface="Arial" panose="020B0604020202020204" pitchFamily="34" charset="0"/>
              </a:rPr>
              <a:t>KARŞI ÜNİVERSİTELERDEN GELECEK YÖNLENDİRME E-POSTALARI</a:t>
            </a:r>
          </a:p>
          <a:p>
            <a:pPr marL="0" indent="0" algn="ctr">
              <a:buFont typeface="Wingdings 3" pitchFamily="18" charset="2"/>
              <a:buNone/>
              <a:defRPr/>
            </a:pPr>
            <a:r>
              <a:rPr lang="tr-TR" altLang="tr-TR" dirty="0" smtClean="0">
                <a:latin typeface="Arial" panose="020B0604020202020204" pitchFamily="34" charset="0"/>
                <a:cs typeface="Arial" panose="020B0604020202020204" pitchFamily="34" charset="0"/>
              </a:rPr>
              <a:t>(APPLICATION süreci bilgilendirmesi)</a:t>
            </a:r>
          </a:p>
          <a:p>
            <a:pPr marL="0" indent="0" algn="ctr">
              <a:buFont typeface="Wingdings 3" pitchFamily="18" charset="2"/>
              <a:buNone/>
              <a:defRPr/>
            </a:pPr>
            <a:r>
              <a:rPr lang="tr-TR" dirty="0" smtClean="0">
                <a:latin typeface="Arial" panose="020B0604020202020204" pitchFamily="34" charset="0"/>
                <a:cs typeface="Arial" panose="020B0604020202020204" pitchFamily="34" charset="0"/>
              </a:rPr>
              <a:t>Yerleştirilme bilgileriniz gönderildikten sonra üniversitenizden kurumun </a:t>
            </a:r>
            <a:r>
              <a:rPr lang="tr-TR" dirty="0" err="1" smtClean="0">
                <a:latin typeface="Arial" panose="020B0604020202020204" pitchFamily="34" charset="0"/>
                <a:cs typeface="Arial" panose="020B0604020202020204" pitchFamily="34" charset="0"/>
              </a:rPr>
              <a:t>application</a:t>
            </a:r>
            <a:r>
              <a:rPr lang="tr-TR" dirty="0" smtClean="0">
                <a:latin typeface="Arial" panose="020B0604020202020204" pitchFamily="34" charset="0"/>
                <a:cs typeface="Arial" panose="020B0604020202020204" pitchFamily="34" charset="0"/>
              </a:rPr>
              <a:t> süreci ve sistemi ile ilgili e-posta alacaksınız.</a:t>
            </a:r>
          </a:p>
        </p:txBody>
      </p:sp>
      <p:sp>
        <p:nvSpPr>
          <p:cNvPr id="15364"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extLst>
      <p:ext uri="{BB962C8B-B14F-4D97-AF65-F5344CB8AC3E}">
        <p14:creationId xmlns:p14="http://schemas.microsoft.com/office/powerpoint/2010/main" val="987695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428625" y="571500"/>
            <a:ext cx="8258175" cy="1129308"/>
          </a:xfrm>
        </p:spPr>
        <p:txBody>
          <a:bodyPr/>
          <a:lstStyle/>
          <a:p>
            <a:pPr algn="ctr"/>
            <a:r>
              <a:rPr lang="tr-TR" altLang="tr-TR" b="1" dirty="0" smtClean="0">
                <a:solidFill>
                  <a:srgbClr val="65B2FF"/>
                </a:solidFill>
                <a:latin typeface="Arial" charset="0"/>
                <a:cs typeface="Arial" charset="0"/>
              </a:rPr>
              <a:t>Öğrenci Öğrenim Hareketliliği Başvuru Süreci</a:t>
            </a:r>
          </a:p>
        </p:txBody>
      </p:sp>
      <p:sp>
        <p:nvSpPr>
          <p:cNvPr id="3" name="İçerik Yer Tutucusu 2"/>
          <p:cNvSpPr>
            <a:spLocks noGrp="1"/>
          </p:cNvSpPr>
          <p:nvPr>
            <p:ph sz="quarter" idx="1"/>
          </p:nvPr>
        </p:nvSpPr>
        <p:spPr>
          <a:xfrm>
            <a:off x="457200" y="2060848"/>
            <a:ext cx="8229600" cy="4095477"/>
          </a:xfrm>
        </p:spPr>
        <p:txBody>
          <a:bodyPr/>
          <a:lstStyle/>
          <a:p>
            <a:pPr marL="0" indent="0" algn="ctr">
              <a:buFont typeface="Wingdings 3" pitchFamily="18" charset="2"/>
              <a:buNone/>
              <a:defRPr/>
            </a:pPr>
            <a:r>
              <a:rPr lang="tr-TR" altLang="tr-TR" dirty="0" smtClean="0">
                <a:solidFill>
                  <a:srgbClr val="C00000"/>
                </a:solidFill>
                <a:latin typeface="Arial" panose="020B0604020202020204" pitchFamily="34" charset="0"/>
                <a:cs typeface="Arial" panose="020B0604020202020204" pitchFamily="34" charset="0"/>
              </a:rPr>
              <a:t>APPLICATION </a:t>
            </a:r>
            <a:r>
              <a:rPr lang="tr-TR" altLang="tr-TR" dirty="0" err="1" smtClean="0">
                <a:solidFill>
                  <a:srgbClr val="C00000"/>
                </a:solidFill>
                <a:latin typeface="Arial" panose="020B0604020202020204" pitchFamily="34" charset="0"/>
                <a:cs typeface="Arial" panose="020B0604020202020204" pitchFamily="34" charset="0"/>
              </a:rPr>
              <a:t>deadline</a:t>
            </a:r>
            <a:r>
              <a:rPr lang="tr-TR" altLang="tr-TR" dirty="0" smtClean="0">
                <a:solidFill>
                  <a:srgbClr val="C00000"/>
                </a:solidFill>
                <a:latin typeface="Arial" panose="020B0604020202020204" pitchFamily="34" charset="0"/>
                <a:cs typeface="Arial" panose="020B0604020202020204" pitchFamily="34" charset="0"/>
              </a:rPr>
              <a:t> önemli!!!</a:t>
            </a:r>
          </a:p>
          <a:p>
            <a:pPr marL="0" indent="0" algn="ctr">
              <a:buFont typeface="Wingdings 3" pitchFamily="18" charset="2"/>
              <a:buNone/>
              <a:defRPr/>
            </a:pPr>
            <a:r>
              <a:rPr lang="tr-TR" altLang="tr-TR" dirty="0" smtClean="0">
                <a:latin typeface="Arial" panose="020B0604020202020204" pitchFamily="34" charset="0"/>
                <a:cs typeface="Arial" panose="020B0604020202020204" pitchFamily="34" charset="0"/>
              </a:rPr>
              <a:t>(Başvurunuzu süresi içinde tamamlamak üzere hazırlıklarınızı yapınız.)</a:t>
            </a:r>
          </a:p>
          <a:p>
            <a:pPr marL="0" indent="0" algn="ctr">
              <a:buFont typeface="Wingdings 3" pitchFamily="18" charset="2"/>
              <a:buNone/>
              <a:defRPr/>
            </a:pPr>
            <a:r>
              <a:rPr lang="tr-TR" dirty="0" err="1" smtClean="0">
                <a:latin typeface="Arial" panose="020B0604020202020204" pitchFamily="34" charset="0"/>
                <a:cs typeface="Arial" panose="020B0604020202020204" pitchFamily="34" charset="0"/>
              </a:rPr>
              <a:t>Erasmus</a:t>
            </a:r>
            <a:r>
              <a:rPr lang="tr-TR" dirty="0" smtClean="0">
                <a:latin typeface="Arial" panose="020B0604020202020204" pitchFamily="34" charset="0"/>
                <a:cs typeface="Arial" panose="020B0604020202020204" pitchFamily="34" charset="0"/>
              </a:rPr>
              <a:t> Uzmanınız tarafından </a:t>
            </a:r>
            <a:r>
              <a:rPr lang="tr-TR" dirty="0" smtClean="0">
                <a:solidFill>
                  <a:srgbClr val="2F97FF"/>
                </a:solidFill>
                <a:latin typeface="Arial" panose="020B0604020202020204" pitchFamily="34" charset="0"/>
                <a:cs typeface="Arial" panose="020B0604020202020204" pitchFamily="34" charset="0"/>
              </a:rPr>
              <a:t>erasmus.erciyes.edu.tr</a:t>
            </a:r>
            <a:r>
              <a:rPr lang="tr-TR" dirty="0" smtClean="0">
                <a:latin typeface="Arial" panose="020B0604020202020204" pitchFamily="34" charset="0"/>
                <a:cs typeface="Arial" panose="020B0604020202020204" pitchFamily="34" charset="0"/>
              </a:rPr>
              <a:t> adresinde verilen randevu tarihine sadık kalmaya çalışınız. Bu tarihler </a:t>
            </a:r>
            <a:r>
              <a:rPr lang="tr-TR" dirty="0" err="1" smtClean="0">
                <a:solidFill>
                  <a:srgbClr val="C00000"/>
                </a:solidFill>
                <a:latin typeface="Arial" panose="020B0604020202020204" pitchFamily="34" charset="0"/>
                <a:cs typeface="Arial" panose="020B0604020202020204" pitchFamily="34" charset="0"/>
              </a:rPr>
              <a:t>deadline</a:t>
            </a:r>
            <a:r>
              <a:rPr lang="tr-TR" dirty="0" smtClean="0">
                <a:solidFill>
                  <a:srgbClr val="C00000"/>
                </a:solidFill>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gözetilerek hazırlanmıştır.</a:t>
            </a:r>
          </a:p>
        </p:txBody>
      </p:sp>
      <p:sp>
        <p:nvSpPr>
          <p:cNvPr id="15364"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extLst>
      <p:ext uri="{BB962C8B-B14F-4D97-AF65-F5344CB8AC3E}">
        <p14:creationId xmlns:p14="http://schemas.microsoft.com/office/powerpoint/2010/main" val="2727929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428625" y="571500"/>
            <a:ext cx="8258175" cy="1129308"/>
          </a:xfrm>
        </p:spPr>
        <p:txBody>
          <a:bodyPr/>
          <a:lstStyle/>
          <a:p>
            <a:pPr algn="ctr"/>
            <a:r>
              <a:rPr lang="tr-TR" altLang="tr-TR" b="1" dirty="0" smtClean="0">
                <a:solidFill>
                  <a:srgbClr val="65B2FF"/>
                </a:solidFill>
                <a:latin typeface="Arial" charset="0"/>
                <a:cs typeface="Arial" charset="0"/>
              </a:rPr>
              <a:t>Öğrenci Öğrenim Hareketliliği Başvuru Süreci</a:t>
            </a:r>
          </a:p>
        </p:txBody>
      </p:sp>
      <p:sp>
        <p:nvSpPr>
          <p:cNvPr id="3" name="İçerik Yer Tutucusu 2"/>
          <p:cNvSpPr>
            <a:spLocks noGrp="1"/>
          </p:cNvSpPr>
          <p:nvPr>
            <p:ph sz="quarter" idx="1"/>
          </p:nvPr>
        </p:nvSpPr>
        <p:spPr>
          <a:xfrm>
            <a:off x="457200" y="2060848"/>
            <a:ext cx="8229600" cy="4095477"/>
          </a:xfrm>
        </p:spPr>
        <p:txBody>
          <a:bodyPr/>
          <a:lstStyle/>
          <a:p>
            <a:pPr marL="0" indent="0" algn="ctr">
              <a:buFont typeface="Wingdings 3" pitchFamily="18" charset="2"/>
              <a:buNone/>
              <a:defRPr/>
            </a:pPr>
            <a:r>
              <a:rPr lang="tr-TR" altLang="tr-TR" dirty="0" smtClean="0">
                <a:solidFill>
                  <a:srgbClr val="C00000"/>
                </a:solidFill>
                <a:latin typeface="Arial" panose="020B0604020202020204" pitchFamily="34" charset="0"/>
                <a:cs typeface="Arial" panose="020B0604020202020204" pitchFamily="34" charset="0"/>
              </a:rPr>
              <a:t>APPLICATION  belgeleri:</a:t>
            </a:r>
          </a:p>
          <a:p>
            <a:pPr lvl="1" algn="just">
              <a:buFont typeface="Arial" panose="020B0604020202020204" pitchFamily="34" charset="0"/>
              <a:buChar char="•"/>
              <a:defRPr/>
            </a:pPr>
            <a:endParaRPr lang="tr-TR" altLang="tr-TR" sz="2600" dirty="0" smtClean="0"/>
          </a:p>
          <a:p>
            <a:pPr lvl="1">
              <a:buFont typeface="Arial" panose="020B0604020202020204" pitchFamily="34" charset="0"/>
              <a:buChar char="•"/>
              <a:defRPr/>
            </a:pPr>
            <a:r>
              <a:rPr lang="tr-TR" altLang="tr-TR" sz="2600" dirty="0" smtClean="0">
                <a:solidFill>
                  <a:schemeClr val="tx1"/>
                </a:solidFill>
              </a:rPr>
              <a:t>Application </a:t>
            </a:r>
            <a:r>
              <a:rPr lang="tr-TR" altLang="tr-TR" sz="2600" dirty="0">
                <a:solidFill>
                  <a:schemeClr val="tx1"/>
                </a:solidFill>
              </a:rPr>
              <a:t>form</a:t>
            </a:r>
          </a:p>
          <a:p>
            <a:pPr lvl="1">
              <a:buFont typeface="Arial" panose="020B0604020202020204" pitchFamily="34" charset="0"/>
              <a:buChar char="•"/>
              <a:defRPr/>
            </a:pPr>
            <a:r>
              <a:rPr lang="tr-TR" altLang="tr-TR" sz="2600" dirty="0">
                <a:solidFill>
                  <a:schemeClr val="tx1"/>
                </a:solidFill>
              </a:rPr>
              <a:t>Learning </a:t>
            </a:r>
            <a:r>
              <a:rPr lang="tr-TR" altLang="tr-TR" sz="2600" dirty="0" err="1" smtClean="0">
                <a:solidFill>
                  <a:schemeClr val="tx1"/>
                </a:solidFill>
              </a:rPr>
              <a:t>Agreement</a:t>
            </a:r>
            <a:endParaRPr lang="tr-TR" altLang="tr-TR" sz="2600" dirty="0">
              <a:solidFill>
                <a:schemeClr val="tx1"/>
              </a:solidFill>
            </a:endParaRPr>
          </a:p>
          <a:p>
            <a:pPr lvl="1">
              <a:buFont typeface="Arial" panose="020B0604020202020204" pitchFamily="34" charset="0"/>
              <a:buChar char="•"/>
              <a:defRPr/>
            </a:pPr>
            <a:r>
              <a:rPr lang="tr-TR" altLang="tr-TR" sz="2600" dirty="0">
                <a:solidFill>
                  <a:schemeClr val="tx1"/>
                </a:solidFill>
              </a:rPr>
              <a:t>Akademik </a:t>
            </a:r>
            <a:r>
              <a:rPr lang="tr-TR" altLang="tr-TR" sz="2600" dirty="0" smtClean="0">
                <a:solidFill>
                  <a:schemeClr val="tx1"/>
                </a:solidFill>
              </a:rPr>
              <a:t>Tanınma Formu </a:t>
            </a:r>
          </a:p>
          <a:p>
            <a:pPr marL="868363" lvl="3" indent="0">
              <a:buNone/>
              <a:defRPr/>
            </a:pPr>
            <a:r>
              <a:rPr lang="tr-TR" altLang="tr-TR" sz="2400" dirty="0" smtClean="0"/>
              <a:t>ve </a:t>
            </a:r>
            <a:r>
              <a:rPr lang="tr-TR" altLang="tr-TR" sz="2400" u="sng" dirty="0" smtClean="0"/>
              <a:t>Fakülte Yönetim Kurulu Kararı</a:t>
            </a:r>
            <a:endParaRPr lang="tr-TR" altLang="tr-TR" sz="2400" u="sng" dirty="0"/>
          </a:p>
          <a:p>
            <a:pPr lvl="1">
              <a:buFont typeface="Arial" panose="020B0604020202020204" pitchFamily="34" charset="0"/>
              <a:buChar char="•"/>
              <a:defRPr/>
            </a:pPr>
            <a:r>
              <a:rPr lang="tr-TR" altLang="tr-TR" sz="2600" dirty="0" smtClean="0">
                <a:solidFill>
                  <a:schemeClr val="tx1"/>
                </a:solidFill>
              </a:rPr>
              <a:t>İngilizce transkript</a:t>
            </a:r>
            <a:endParaRPr lang="tr-TR" altLang="tr-TR" sz="2600" dirty="0">
              <a:solidFill>
                <a:schemeClr val="tx1"/>
              </a:solidFill>
            </a:endParaRPr>
          </a:p>
          <a:p>
            <a:pPr marL="274638" lvl="1" indent="0" algn="ctr">
              <a:buNone/>
              <a:defRPr/>
            </a:pPr>
            <a:endParaRPr lang="tr-TR" altLang="tr-TR" sz="2200" dirty="0"/>
          </a:p>
        </p:txBody>
      </p:sp>
      <p:sp>
        <p:nvSpPr>
          <p:cNvPr id="15364"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extLst>
      <p:ext uri="{BB962C8B-B14F-4D97-AF65-F5344CB8AC3E}">
        <p14:creationId xmlns:p14="http://schemas.microsoft.com/office/powerpoint/2010/main" val="2017768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428625" y="571500"/>
            <a:ext cx="8258175" cy="1129308"/>
          </a:xfrm>
        </p:spPr>
        <p:txBody>
          <a:bodyPr/>
          <a:lstStyle/>
          <a:p>
            <a:pPr algn="ctr"/>
            <a:r>
              <a:rPr lang="tr-TR" altLang="tr-TR" b="1" dirty="0" smtClean="0">
                <a:solidFill>
                  <a:srgbClr val="65B2FF"/>
                </a:solidFill>
                <a:latin typeface="Arial" charset="0"/>
                <a:cs typeface="Arial" charset="0"/>
              </a:rPr>
              <a:t>Öğrenci Öğrenim Hareketliliği Başvuru Süreci</a:t>
            </a:r>
          </a:p>
        </p:txBody>
      </p:sp>
      <p:sp>
        <p:nvSpPr>
          <p:cNvPr id="3" name="İçerik Yer Tutucusu 2"/>
          <p:cNvSpPr>
            <a:spLocks noGrp="1"/>
          </p:cNvSpPr>
          <p:nvPr>
            <p:ph sz="quarter" idx="1"/>
          </p:nvPr>
        </p:nvSpPr>
        <p:spPr>
          <a:xfrm>
            <a:off x="457200" y="2060848"/>
            <a:ext cx="8229600" cy="4095477"/>
          </a:xfrm>
        </p:spPr>
        <p:txBody>
          <a:bodyPr/>
          <a:lstStyle/>
          <a:p>
            <a:pPr marL="0" indent="0" algn="ctr">
              <a:buFont typeface="Wingdings 3" pitchFamily="18" charset="2"/>
              <a:buNone/>
              <a:defRPr/>
            </a:pPr>
            <a:r>
              <a:rPr lang="tr-TR" altLang="tr-TR" dirty="0" smtClean="0">
                <a:solidFill>
                  <a:srgbClr val="C00000"/>
                </a:solidFill>
                <a:latin typeface="Arial" panose="020B0604020202020204" pitchFamily="34" charset="0"/>
                <a:cs typeface="Arial" panose="020B0604020202020204" pitchFamily="34" charset="0"/>
              </a:rPr>
              <a:t>APPLICATION  belgeleri:</a:t>
            </a:r>
          </a:p>
          <a:p>
            <a:pPr marL="274638" lvl="1" indent="0" algn="just">
              <a:buNone/>
              <a:defRPr/>
            </a:pPr>
            <a:r>
              <a:rPr lang="tr-TR" altLang="tr-TR" sz="2000" dirty="0" smtClean="0">
                <a:solidFill>
                  <a:schemeClr val="tx1"/>
                </a:solidFill>
              </a:rPr>
              <a:t>Gideceğiniz</a:t>
            </a:r>
            <a:r>
              <a:rPr lang="tr-TR" altLang="tr-TR" sz="2000" b="1" dirty="0" smtClean="0">
                <a:solidFill>
                  <a:schemeClr val="tx1"/>
                </a:solidFill>
              </a:rPr>
              <a:t> </a:t>
            </a:r>
            <a:r>
              <a:rPr lang="tr-TR" altLang="tr-TR" sz="2000" dirty="0">
                <a:solidFill>
                  <a:schemeClr val="tx1"/>
                </a:solidFill>
              </a:rPr>
              <a:t>üniversite, </a:t>
            </a:r>
            <a:r>
              <a:rPr lang="tr-TR" altLang="tr-TR" sz="2000" dirty="0" smtClean="0">
                <a:solidFill>
                  <a:schemeClr val="tx1"/>
                </a:solidFill>
              </a:rPr>
              <a:t>temel </a:t>
            </a:r>
            <a:r>
              <a:rPr lang="tr-TR" altLang="tr-TR" sz="2000" dirty="0">
                <a:solidFill>
                  <a:schemeClr val="tx1"/>
                </a:solidFill>
              </a:rPr>
              <a:t>belgelerin </a:t>
            </a:r>
            <a:r>
              <a:rPr lang="tr-TR" altLang="tr-TR" sz="2000" dirty="0" smtClean="0">
                <a:solidFill>
                  <a:schemeClr val="tx1"/>
                </a:solidFill>
              </a:rPr>
              <a:t>dışında:</a:t>
            </a:r>
          </a:p>
          <a:p>
            <a:pPr lvl="1" algn="just">
              <a:defRPr/>
            </a:pPr>
            <a:r>
              <a:rPr lang="tr-TR" altLang="tr-TR" sz="2000" dirty="0" smtClean="0">
                <a:solidFill>
                  <a:schemeClr val="tx1"/>
                </a:solidFill>
              </a:rPr>
              <a:t>CV</a:t>
            </a:r>
            <a:r>
              <a:rPr lang="tr-TR" altLang="tr-TR" sz="2000" dirty="0">
                <a:solidFill>
                  <a:schemeClr val="tx1"/>
                </a:solidFill>
              </a:rPr>
              <a:t>, </a:t>
            </a:r>
            <a:endParaRPr lang="tr-TR" altLang="tr-TR" sz="2000" dirty="0" smtClean="0">
              <a:solidFill>
                <a:schemeClr val="tx1"/>
              </a:solidFill>
            </a:endParaRPr>
          </a:p>
          <a:p>
            <a:pPr lvl="1" algn="just">
              <a:defRPr/>
            </a:pPr>
            <a:r>
              <a:rPr lang="tr-TR" altLang="tr-TR" sz="2000" dirty="0" smtClean="0">
                <a:solidFill>
                  <a:schemeClr val="tx1"/>
                </a:solidFill>
              </a:rPr>
              <a:t>Niyet </a:t>
            </a:r>
            <a:r>
              <a:rPr lang="tr-TR" altLang="tr-TR" sz="2000" dirty="0">
                <a:solidFill>
                  <a:schemeClr val="tx1"/>
                </a:solidFill>
              </a:rPr>
              <a:t>mektubu, </a:t>
            </a:r>
            <a:endParaRPr lang="tr-TR" altLang="tr-TR" sz="2000" dirty="0" smtClean="0">
              <a:solidFill>
                <a:schemeClr val="tx1"/>
              </a:solidFill>
            </a:endParaRPr>
          </a:p>
          <a:p>
            <a:pPr lvl="1" algn="just">
              <a:defRPr/>
            </a:pPr>
            <a:r>
              <a:rPr lang="tr-TR" altLang="tr-TR" sz="2000" dirty="0">
                <a:solidFill>
                  <a:schemeClr val="tx1"/>
                </a:solidFill>
              </a:rPr>
              <a:t>K</a:t>
            </a:r>
            <a:r>
              <a:rPr lang="tr-TR" altLang="tr-TR" sz="2000" dirty="0" smtClean="0">
                <a:solidFill>
                  <a:schemeClr val="tx1"/>
                </a:solidFill>
              </a:rPr>
              <a:t>onaklama </a:t>
            </a:r>
            <a:r>
              <a:rPr lang="tr-TR" altLang="tr-TR" sz="2000" dirty="0">
                <a:solidFill>
                  <a:schemeClr val="tx1"/>
                </a:solidFill>
              </a:rPr>
              <a:t>formu, </a:t>
            </a:r>
            <a:endParaRPr lang="tr-TR" altLang="tr-TR" sz="2000" dirty="0" smtClean="0">
              <a:solidFill>
                <a:schemeClr val="tx1"/>
              </a:solidFill>
            </a:endParaRPr>
          </a:p>
          <a:p>
            <a:pPr lvl="1" algn="just">
              <a:defRPr/>
            </a:pPr>
            <a:r>
              <a:rPr lang="tr-TR" altLang="tr-TR" sz="2000" dirty="0">
                <a:solidFill>
                  <a:schemeClr val="tx1"/>
                </a:solidFill>
              </a:rPr>
              <a:t>P</a:t>
            </a:r>
            <a:r>
              <a:rPr lang="tr-TR" altLang="tr-TR" sz="2000" dirty="0" smtClean="0">
                <a:solidFill>
                  <a:schemeClr val="tx1"/>
                </a:solidFill>
              </a:rPr>
              <a:t>asaport </a:t>
            </a:r>
            <a:r>
              <a:rPr lang="tr-TR" altLang="tr-TR" sz="2000" dirty="0">
                <a:solidFill>
                  <a:schemeClr val="tx1"/>
                </a:solidFill>
              </a:rPr>
              <a:t>fotokopisi </a:t>
            </a:r>
            <a:r>
              <a:rPr lang="tr-TR" altLang="tr-TR" sz="2000" dirty="0" smtClean="0">
                <a:solidFill>
                  <a:schemeClr val="tx1"/>
                </a:solidFill>
              </a:rPr>
              <a:t>vs. </a:t>
            </a:r>
          </a:p>
          <a:p>
            <a:pPr marL="274638" lvl="1" indent="0" algn="just">
              <a:buNone/>
              <a:defRPr/>
            </a:pPr>
            <a:r>
              <a:rPr lang="tr-TR" altLang="tr-TR" sz="2000" dirty="0" smtClean="0">
                <a:solidFill>
                  <a:schemeClr val="tx1"/>
                </a:solidFill>
              </a:rPr>
              <a:t>			“</a:t>
            </a:r>
            <a:r>
              <a:rPr lang="tr-TR" altLang="tr-TR" sz="2000" dirty="0">
                <a:solidFill>
                  <a:schemeClr val="tx1"/>
                </a:solidFill>
              </a:rPr>
              <a:t>Harçsız Pasaport </a:t>
            </a:r>
            <a:r>
              <a:rPr lang="tr-TR" altLang="tr-TR" sz="2000" dirty="0" smtClean="0">
                <a:solidFill>
                  <a:schemeClr val="tx1"/>
                </a:solidFill>
              </a:rPr>
              <a:t>Dilekçesi” </a:t>
            </a:r>
          </a:p>
          <a:p>
            <a:pPr marL="274638" lvl="1" indent="0" algn="just">
              <a:buNone/>
              <a:defRPr/>
            </a:pPr>
            <a:r>
              <a:rPr lang="tr-TR" altLang="tr-TR" sz="2000" dirty="0" smtClean="0">
                <a:solidFill>
                  <a:schemeClr val="tx1"/>
                </a:solidFill>
              </a:rPr>
              <a:t>(</a:t>
            </a:r>
            <a:r>
              <a:rPr lang="tr-TR" sz="2000" dirty="0"/>
              <a:t>Öğrenci İşleri Daire </a:t>
            </a:r>
            <a:r>
              <a:rPr lang="tr-TR" sz="2000" dirty="0" smtClean="0"/>
              <a:t>Başkanlığı-</a:t>
            </a:r>
            <a:r>
              <a:rPr lang="tr-TR" sz="2000" dirty="0"/>
              <a:t>Kayseri Emniyet </a:t>
            </a:r>
            <a:r>
              <a:rPr lang="tr-TR" sz="2000" dirty="0" smtClean="0"/>
              <a:t>Müdürlüğü)</a:t>
            </a:r>
            <a:endParaRPr lang="tr-TR" altLang="tr-TR" sz="2000" dirty="0" smtClean="0">
              <a:solidFill>
                <a:schemeClr val="tx1"/>
              </a:solidFill>
            </a:endParaRPr>
          </a:p>
          <a:p>
            <a:pPr marL="274638" lvl="1" indent="0" algn="just">
              <a:buNone/>
              <a:defRPr/>
            </a:pPr>
            <a:r>
              <a:rPr lang="tr-TR" altLang="tr-TR" sz="2000" dirty="0" smtClean="0">
                <a:solidFill>
                  <a:srgbClr val="2F97FF"/>
                </a:solidFill>
                <a:hlinkClick r:id="rId2"/>
              </a:rPr>
              <a:t>http</a:t>
            </a:r>
            <a:r>
              <a:rPr lang="tr-TR" altLang="tr-TR" sz="2000" dirty="0">
                <a:solidFill>
                  <a:srgbClr val="2F97FF"/>
                </a:solidFill>
                <a:hlinkClick r:id="rId2"/>
              </a:rPr>
              <a:t>://erasmus.erciyes.edu.tr/ustmenu1.asp?id=44&amp;sid=44</a:t>
            </a:r>
            <a:endParaRPr lang="tr-TR" altLang="tr-TR" sz="2200" dirty="0">
              <a:solidFill>
                <a:srgbClr val="2F97FF"/>
              </a:solidFill>
            </a:endParaRPr>
          </a:p>
        </p:txBody>
      </p:sp>
      <p:sp>
        <p:nvSpPr>
          <p:cNvPr id="15364"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cxnSp>
        <p:nvCxnSpPr>
          <p:cNvPr id="5" name="Dirsek Bağlayıcısı 4"/>
          <p:cNvCxnSpPr/>
          <p:nvPr/>
        </p:nvCxnSpPr>
        <p:spPr>
          <a:xfrm>
            <a:off x="1070824" y="4313872"/>
            <a:ext cx="2160240" cy="216024"/>
          </a:xfrm>
          <a:prstGeom prst="bentConnector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837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acer\AppData\Local\Microsoft\Windows\Temporary Internet Files\Content.IE5\G8A35M1U\img_32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1908" y="3861048"/>
            <a:ext cx="3419871" cy="2279024"/>
          </a:xfrm>
          <a:prstGeom prst="rect">
            <a:avLst/>
          </a:prstGeom>
          <a:noFill/>
          <a:extLst>
            <a:ext uri="{909E8E84-426E-40DD-AFC4-6F175D3DCCD1}">
              <a14:hiddenFill xmlns:a14="http://schemas.microsoft.com/office/drawing/2010/main">
                <a:solidFill>
                  <a:srgbClr val="FFFFFF"/>
                </a:solidFill>
              </a14:hiddenFill>
            </a:ext>
          </a:extLst>
        </p:spPr>
      </p:pic>
      <p:sp>
        <p:nvSpPr>
          <p:cNvPr id="15362" name="Unvan 1"/>
          <p:cNvSpPr>
            <a:spLocks noGrp="1"/>
          </p:cNvSpPr>
          <p:nvPr>
            <p:ph type="title"/>
          </p:nvPr>
        </p:nvSpPr>
        <p:spPr>
          <a:xfrm>
            <a:off x="428625" y="571500"/>
            <a:ext cx="8258175" cy="1129308"/>
          </a:xfrm>
        </p:spPr>
        <p:txBody>
          <a:bodyPr/>
          <a:lstStyle/>
          <a:p>
            <a:pPr algn="ctr"/>
            <a:r>
              <a:rPr lang="tr-TR" altLang="tr-TR" b="1" dirty="0" smtClean="0">
                <a:solidFill>
                  <a:srgbClr val="65B2FF"/>
                </a:solidFill>
                <a:latin typeface="Arial" charset="0"/>
                <a:cs typeface="Arial" charset="0"/>
              </a:rPr>
              <a:t>Öğrenci Öğrenim Hareketliliği Başvuru Süreci</a:t>
            </a:r>
          </a:p>
        </p:txBody>
      </p:sp>
      <p:sp>
        <p:nvSpPr>
          <p:cNvPr id="3" name="İçerik Yer Tutucusu 2"/>
          <p:cNvSpPr>
            <a:spLocks noGrp="1"/>
          </p:cNvSpPr>
          <p:nvPr>
            <p:ph sz="quarter" idx="1"/>
          </p:nvPr>
        </p:nvSpPr>
        <p:spPr>
          <a:xfrm>
            <a:off x="457200" y="2060848"/>
            <a:ext cx="8229600" cy="4095477"/>
          </a:xfrm>
        </p:spPr>
        <p:txBody>
          <a:bodyPr/>
          <a:lstStyle/>
          <a:p>
            <a:pPr marL="0" indent="0" algn="ctr">
              <a:buFont typeface="Wingdings 3" pitchFamily="18" charset="2"/>
              <a:buNone/>
              <a:defRPr/>
            </a:pPr>
            <a:r>
              <a:rPr lang="tr-TR" altLang="tr-TR" dirty="0" smtClean="0">
                <a:solidFill>
                  <a:srgbClr val="C00000"/>
                </a:solidFill>
                <a:latin typeface="Arial" panose="020B0604020202020204" pitchFamily="34" charset="0"/>
                <a:cs typeface="Arial" panose="020B0604020202020204" pitchFamily="34" charset="0"/>
              </a:rPr>
              <a:t>DAVET MEKTUPLARI</a:t>
            </a:r>
          </a:p>
          <a:p>
            <a:pPr marL="0" indent="0" algn="ctr">
              <a:buNone/>
              <a:defRPr/>
            </a:pPr>
            <a:r>
              <a:rPr lang="tr-TR" altLang="tr-TR" dirty="0" smtClean="0">
                <a:latin typeface="Arial" panose="020B0604020202020204" pitchFamily="34" charset="0"/>
                <a:cs typeface="Arial" panose="020B0604020202020204" pitchFamily="34" charset="0"/>
              </a:rPr>
              <a:t>Üniversiteniz tarafından </a:t>
            </a:r>
            <a:r>
              <a:rPr lang="tr-TR" altLang="tr-TR" b="1" dirty="0" smtClean="0">
                <a:latin typeface="Arial" panose="020B0604020202020204" pitchFamily="34" charset="0"/>
                <a:cs typeface="Arial" panose="020B0604020202020204" pitchFamily="34" charset="0"/>
              </a:rPr>
              <a:t>başvurunuzun kabul edilmesi</a:t>
            </a:r>
            <a:r>
              <a:rPr lang="tr-TR" altLang="tr-TR" dirty="0" smtClean="0">
                <a:latin typeface="Arial" panose="020B0604020202020204" pitchFamily="34" charset="0"/>
                <a:cs typeface="Arial" panose="020B0604020202020204" pitchFamily="34" charset="0"/>
              </a:rPr>
              <a:t> halinde </a:t>
            </a:r>
            <a:r>
              <a:rPr lang="tr-TR" altLang="tr-TR" dirty="0">
                <a:latin typeface="Arial" panose="020B0604020202020204" pitchFamily="34" charset="0"/>
                <a:cs typeface="Arial" panose="020B0604020202020204" pitchFamily="34" charset="0"/>
              </a:rPr>
              <a:t>gönderilecek! </a:t>
            </a:r>
            <a:endParaRPr lang="tr-TR" altLang="tr-TR" dirty="0" smtClean="0">
              <a:latin typeface="Arial" panose="020B0604020202020204" pitchFamily="34" charset="0"/>
              <a:cs typeface="Arial" panose="020B0604020202020204" pitchFamily="34" charset="0"/>
            </a:endParaRPr>
          </a:p>
          <a:p>
            <a:pPr marL="0" indent="0" algn="ctr">
              <a:buNone/>
              <a:defRPr/>
            </a:pPr>
            <a:r>
              <a:rPr lang="tr-TR" altLang="tr-TR" dirty="0" smtClean="0">
                <a:latin typeface="Arial" panose="020B0604020202020204" pitchFamily="34" charset="0"/>
                <a:cs typeface="Arial" panose="020B0604020202020204" pitchFamily="34" charset="0"/>
              </a:rPr>
              <a:t>					</a:t>
            </a:r>
            <a:r>
              <a:rPr lang="tr-TR" altLang="tr-TR" dirty="0" smtClean="0">
                <a:solidFill>
                  <a:srgbClr val="C00000"/>
                </a:solidFill>
                <a:latin typeface="Arial" panose="020B0604020202020204" pitchFamily="34" charset="0"/>
                <a:cs typeface="Arial" panose="020B0604020202020204" pitchFamily="34" charset="0"/>
              </a:rPr>
              <a:t>Sabırla </a:t>
            </a:r>
            <a:r>
              <a:rPr lang="tr-TR" altLang="tr-TR" dirty="0">
                <a:solidFill>
                  <a:srgbClr val="C00000"/>
                </a:solidFill>
                <a:latin typeface="Arial" panose="020B0604020202020204" pitchFamily="34" charset="0"/>
                <a:cs typeface="Arial" panose="020B0604020202020204" pitchFamily="34" charset="0"/>
              </a:rPr>
              <a:t>bekleyiniz </a:t>
            </a:r>
            <a:r>
              <a:rPr lang="tr-TR" altLang="tr-TR"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tr-TR" altLang="tr-TR" dirty="0">
              <a:solidFill>
                <a:srgbClr val="C00000"/>
              </a:solidFill>
              <a:latin typeface="Arial" panose="020B0604020202020204" pitchFamily="34" charset="0"/>
              <a:cs typeface="Arial" panose="020B0604020202020204" pitchFamily="34" charset="0"/>
            </a:endParaRPr>
          </a:p>
          <a:p>
            <a:pPr marL="0" indent="0" algn="ctr">
              <a:buFont typeface="Wingdings 3" pitchFamily="18" charset="2"/>
              <a:buNone/>
              <a:defRPr/>
            </a:pPr>
            <a:endParaRPr lang="tr-TR" altLang="tr-TR" dirty="0" smtClean="0">
              <a:latin typeface="Arial" panose="020B0604020202020204" pitchFamily="34" charset="0"/>
              <a:cs typeface="Arial" panose="020B0604020202020204" pitchFamily="34" charset="0"/>
            </a:endParaRPr>
          </a:p>
        </p:txBody>
      </p:sp>
      <p:sp>
        <p:nvSpPr>
          <p:cNvPr id="15364"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pic>
        <p:nvPicPr>
          <p:cNvPr id="1026" name="Picture 2" descr="C:\Users\acer\AppData\Local\Microsoft\Windows\Temporary Internet Files\Content.IE5\0LSL9NZH\sob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356992"/>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349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Unvan 1"/>
          <p:cNvSpPr>
            <a:spLocks noGrp="1"/>
          </p:cNvSpPr>
          <p:nvPr>
            <p:ph type="title"/>
          </p:nvPr>
        </p:nvSpPr>
        <p:spPr>
          <a:xfrm>
            <a:off x="428625" y="571500"/>
            <a:ext cx="8258175" cy="571500"/>
          </a:xfrm>
        </p:spPr>
        <p:txBody>
          <a:bodyPr/>
          <a:lstStyle/>
          <a:p>
            <a:r>
              <a:rPr lang="tr-TR" altLang="tr-TR" b="1" dirty="0" smtClean="0">
                <a:solidFill>
                  <a:srgbClr val="65B2FF"/>
                </a:solidFill>
              </a:rPr>
              <a:t>Gitmeden Önce Yapılacaklar</a:t>
            </a:r>
          </a:p>
        </p:txBody>
      </p:sp>
      <p:sp>
        <p:nvSpPr>
          <p:cNvPr id="17411" name="İçerik Yer Tutucusu 2"/>
          <p:cNvSpPr>
            <a:spLocks noGrp="1"/>
          </p:cNvSpPr>
          <p:nvPr>
            <p:ph sz="quarter" idx="1"/>
          </p:nvPr>
        </p:nvSpPr>
        <p:spPr>
          <a:xfrm>
            <a:off x="457200" y="1219200"/>
            <a:ext cx="8229600" cy="4937125"/>
          </a:xfrm>
        </p:spPr>
        <p:txBody>
          <a:bodyPr/>
          <a:lstStyle/>
          <a:p>
            <a:pPr marL="0" indent="0">
              <a:buNone/>
              <a:defRPr/>
            </a:pPr>
            <a:endParaRPr lang="en-GB" altLang="tr-TR" b="1" dirty="0" smtClean="0"/>
          </a:p>
          <a:p>
            <a:pPr>
              <a:defRPr/>
            </a:pPr>
            <a:endParaRPr lang="tr-TR" altLang="tr-TR" dirty="0" smtClean="0"/>
          </a:p>
        </p:txBody>
      </p:sp>
      <p:sp>
        <p:nvSpPr>
          <p:cNvPr id="16388"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dirty="0" err="1" smtClean="0"/>
              <a:t>Erasmus</a:t>
            </a:r>
            <a:r>
              <a:rPr lang="tr-TR" altLang="tr-TR" dirty="0" smtClean="0"/>
              <a:t> Kurum Koordinatörlüğü                                                                          erasmus.erciyes.edu.tr</a:t>
            </a:r>
          </a:p>
        </p:txBody>
      </p:sp>
      <p:pic>
        <p:nvPicPr>
          <p:cNvPr id="3079" name="Picture 7" descr="C:\Users\acer\AppData\Local\Microsoft\Windows\Temporary Internet Files\Content.IE5\0LSL9NZH\man-waving-for-taxi-and-carrying-a-travel-bag-15558-larg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068960"/>
            <a:ext cx="2377665" cy="328117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23528" y="1505893"/>
            <a:ext cx="6534472" cy="4493538"/>
          </a:xfrm>
          <a:prstGeom prst="rect">
            <a:avLst/>
          </a:prstGeom>
        </p:spPr>
        <p:txBody>
          <a:bodyPr wrap="square">
            <a:spAutoFit/>
          </a:bodyPr>
          <a:lstStyle/>
          <a:p>
            <a:pPr algn="just">
              <a:buFont typeface="Wingdings" panose="05000000000000000000" pitchFamily="2" charset="2"/>
              <a:buChar char="Ø"/>
              <a:defRPr/>
            </a:pPr>
            <a:r>
              <a:rPr lang="tr-TR" altLang="tr-TR" sz="2200" dirty="0" smtClean="0">
                <a:solidFill>
                  <a:schemeClr val="bg1">
                    <a:lumMod val="65000"/>
                  </a:schemeClr>
                </a:solidFill>
              </a:rPr>
              <a:t>Başvuru belgeleri:</a:t>
            </a:r>
            <a:endParaRPr lang="tr-TR" altLang="tr-TR" sz="2200" dirty="0">
              <a:solidFill>
                <a:schemeClr val="bg1">
                  <a:lumMod val="65000"/>
                </a:schemeClr>
              </a:solidFill>
            </a:endParaRPr>
          </a:p>
          <a:p>
            <a:pPr lvl="1" algn="just">
              <a:buFont typeface="Arial" panose="020B0604020202020204" pitchFamily="34" charset="0"/>
              <a:buChar char="•"/>
              <a:defRPr/>
            </a:pPr>
            <a:r>
              <a:rPr lang="tr-TR" altLang="tr-TR" sz="2200" dirty="0">
                <a:solidFill>
                  <a:schemeClr val="bg1">
                    <a:lumMod val="65000"/>
                  </a:schemeClr>
                </a:solidFill>
              </a:rPr>
              <a:t>Application form</a:t>
            </a:r>
          </a:p>
          <a:p>
            <a:pPr lvl="1" algn="just">
              <a:buFont typeface="Arial" panose="020B0604020202020204" pitchFamily="34" charset="0"/>
              <a:buChar char="•"/>
              <a:defRPr/>
            </a:pPr>
            <a:r>
              <a:rPr lang="tr-TR" altLang="tr-TR" sz="2200" dirty="0">
                <a:solidFill>
                  <a:schemeClr val="bg1">
                    <a:lumMod val="65000"/>
                  </a:schemeClr>
                </a:solidFill>
              </a:rPr>
              <a:t>Learning </a:t>
            </a:r>
            <a:r>
              <a:rPr lang="tr-TR" altLang="tr-TR" sz="2200" dirty="0" err="1">
                <a:solidFill>
                  <a:schemeClr val="bg1">
                    <a:lumMod val="65000"/>
                  </a:schemeClr>
                </a:solidFill>
              </a:rPr>
              <a:t>agreement</a:t>
            </a:r>
            <a:endParaRPr lang="tr-TR" altLang="tr-TR" sz="2200" dirty="0">
              <a:solidFill>
                <a:schemeClr val="bg1">
                  <a:lumMod val="65000"/>
                </a:schemeClr>
              </a:solidFill>
            </a:endParaRPr>
          </a:p>
          <a:p>
            <a:pPr lvl="1" algn="just">
              <a:buFont typeface="Arial" panose="020B0604020202020204" pitchFamily="34" charset="0"/>
              <a:buChar char="•"/>
              <a:defRPr/>
            </a:pPr>
            <a:r>
              <a:rPr lang="tr-TR" altLang="tr-TR" sz="2200" dirty="0">
                <a:solidFill>
                  <a:schemeClr val="bg1">
                    <a:lumMod val="65000"/>
                  </a:schemeClr>
                </a:solidFill>
              </a:rPr>
              <a:t>Akademik tanınma formu ve fakülte yönetim kurulu kararı</a:t>
            </a:r>
          </a:p>
          <a:p>
            <a:pPr lvl="1" algn="just">
              <a:buFont typeface="Arial" panose="020B0604020202020204" pitchFamily="34" charset="0"/>
              <a:buChar char="•"/>
              <a:defRPr/>
            </a:pPr>
            <a:r>
              <a:rPr lang="tr-TR" altLang="tr-TR" sz="2200" dirty="0">
                <a:solidFill>
                  <a:schemeClr val="bg1">
                    <a:lumMod val="65000"/>
                  </a:schemeClr>
                </a:solidFill>
              </a:rPr>
              <a:t>İngilizce transkript</a:t>
            </a:r>
          </a:p>
          <a:p>
            <a:pPr algn="just">
              <a:buFont typeface="Wingdings" panose="05000000000000000000" pitchFamily="2" charset="2"/>
              <a:buChar char="Ø"/>
              <a:defRPr/>
            </a:pPr>
            <a:r>
              <a:rPr lang="tr-TR" altLang="tr-TR" sz="2200" dirty="0">
                <a:solidFill>
                  <a:srgbClr val="C00000"/>
                </a:solidFill>
              </a:rPr>
              <a:t>Kabul mektubu</a:t>
            </a:r>
          </a:p>
          <a:p>
            <a:pPr algn="just">
              <a:buFont typeface="Wingdings" panose="05000000000000000000" pitchFamily="2" charset="2"/>
              <a:buChar char="Ø"/>
              <a:defRPr/>
            </a:pPr>
            <a:r>
              <a:rPr lang="tr-TR" altLang="tr-TR" sz="2200" dirty="0">
                <a:solidFill>
                  <a:srgbClr val="C00000"/>
                </a:solidFill>
              </a:rPr>
              <a:t>Pasaport / Vize İşlemleri</a:t>
            </a:r>
          </a:p>
          <a:p>
            <a:pPr algn="just">
              <a:buFont typeface="Wingdings" panose="05000000000000000000" pitchFamily="2" charset="2"/>
              <a:buChar char="Ø"/>
              <a:defRPr/>
            </a:pPr>
            <a:r>
              <a:rPr lang="tr-TR" altLang="tr-TR" sz="2200" dirty="0">
                <a:solidFill>
                  <a:srgbClr val="C00000"/>
                </a:solidFill>
              </a:rPr>
              <a:t>Vize çıktıktan sonra hazırlanacak belgeler: </a:t>
            </a:r>
          </a:p>
          <a:p>
            <a:pPr lvl="1" algn="just">
              <a:buFont typeface="Arial" panose="020B0604020202020204" pitchFamily="34" charset="0"/>
              <a:buChar char="•"/>
              <a:defRPr/>
            </a:pPr>
            <a:r>
              <a:rPr lang="tr-TR" altLang="tr-TR" sz="2200" dirty="0"/>
              <a:t>Bilgi formu</a:t>
            </a:r>
          </a:p>
          <a:p>
            <a:pPr lvl="1" algn="just">
              <a:buFont typeface="Arial" panose="020B0604020202020204" pitchFamily="34" charset="0"/>
              <a:buChar char="•"/>
              <a:defRPr/>
            </a:pPr>
            <a:r>
              <a:rPr lang="tr-TR" altLang="tr-TR" sz="2200" dirty="0"/>
              <a:t>Hibe sözleşmesi ve sağlık sigortası</a:t>
            </a:r>
          </a:p>
          <a:p>
            <a:pPr lvl="1" algn="just">
              <a:buFont typeface="Arial" panose="020B0604020202020204" pitchFamily="34" charset="0"/>
              <a:buChar char="•"/>
              <a:defRPr/>
            </a:pPr>
            <a:r>
              <a:rPr lang="tr-TR" altLang="tr-TR" sz="2200" dirty="0"/>
              <a:t>Bölüm izin dilekçesi</a:t>
            </a:r>
          </a:p>
          <a:p>
            <a:pPr lvl="1" algn="just">
              <a:buFont typeface="Arial" panose="020B0604020202020204" pitchFamily="34" charset="0"/>
              <a:buChar char="•"/>
              <a:defRPr/>
            </a:pPr>
            <a:r>
              <a:rPr lang="tr-TR" altLang="tr-TR" sz="2200" dirty="0"/>
              <a:t>Pasaport/vize kopyası</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acer\AppData\Local\Microsoft\Windows\Temporary Internet Files\Content.IE5\0LSL9NZH\classic-telephone-silhouett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347528"/>
            <a:ext cx="768698" cy="76869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acer\AppData\Local\Microsoft\Windows\Temporary Internet Files\Content.IE5\POOUQQNP\1302185200-mailma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1698477" cy="1858516"/>
          </a:xfrm>
          <a:prstGeom prst="rect">
            <a:avLst/>
          </a:prstGeom>
          <a:noFill/>
          <a:extLst>
            <a:ext uri="{909E8E84-426E-40DD-AFC4-6F175D3DCCD1}">
              <a14:hiddenFill xmlns:a14="http://schemas.microsoft.com/office/drawing/2010/main">
                <a:solidFill>
                  <a:srgbClr val="FFFFFF"/>
                </a:solidFill>
              </a14:hiddenFill>
            </a:ext>
          </a:extLst>
        </p:spPr>
      </p:pic>
      <p:sp>
        <p:nvSpPr>
          <p:cNvPr id="16386" name="Unvan 1"/>
          <p:cNvSpPr>
            <a:spLocks noGrp="1"/>
          </p:cNvSpPr>
          <p:nvPr>
            <p:ph type="title"/>
          </p:nvPr>
        </p:nvSpPr>
        <p:spPr>
          <a:xfrm>
            <a:off x="428625" y="571500"/>
            <a:ext cx="8258175" cy="571500"/>
          </a:xfrm>
        </p:spPr>
        <p:txBody>
          <a:bodyPr/>
          <a:lstStyle/>
          <a:p>
            <a:r>
              <a:rPr lang="tr-TR" altLang="tr-TR" b="1" dirty="0" smtClean="0">
                <a:solidFill>
                  <a:srgbClr val="65B2FF"/>
                </a:solidFill>
              </a:rPr>
              <a:t>Gitmeden Önce Yapılacaklar</a:t>
            </a:r>
          </a:p>
        </p:txBody>
      </p:sp>
      <p:sp>
        <p:nvSpPr>
          <p:cNvPr id="17411" name="İçerik Yer Tutucusu 2"/>
          <p:cNvSpPr>
            <a:spLocks noGrp="1"/>
          </p:cNvSpPr>
          <p:nvPr>
            <p:ph sz="quarter" idx="1"/>
          </p:nvPr>
        </p:nvSpPr>
        <p:spPr>
          <a:xfrm>
            <a:off x="399157" y="1224965"/>
            <a:ext cx="8229600" cy="4937125"/>
          </a:xfrm>
        </p:spPr>
        <p:txBody>
          <a:bodyPr/>
          <a:lstStyle/>
          <a:p>
            <a:pPr>
              <a:defRPr/>
            </a:pPr>
            <a:endParaRPr lang="en-GB" altLang="tr-TR" b="1" dirty="0" smtClean="0"/>
          </a:p>
          <a:p>
            <a:pPr marL="1828800" lvl="7" indent="0" algn="ctr">
              <a:buNone/>
              <a:defRPr/>
            </a:pPr>
            <a:r>
              <a:rPr lang="tr-TR" altLang="tr-TR" sz="2600" dirty="0" smtClean="0">
                <a:solidFill>
                  <a:srgbClr val="C00000"/>
                </a:solidFill>
              </a:rPr>
              <a:t>TEBRİKLER! </a:t>
            </a:r>
            <a:r>
              <a:rPr lang="tr-TR" altLang="tr-TR" sz="2600" dirty="0">
                <a:solidFill>
                  <a:srgbClr val="C00000"/>
                </a:solidFill>
              </a:rPr>
              <a:t> </a:t>
            </a:r>
            <a:endParaRPr lang="tr-TR" altLang="tr-TR" sz="2600" dirty="0" smtClean="0">
              <a:solidFill>
                <a:srgbClr val="C00000"/>
              </a:solidFill>
            </a:endParaRPr>
          </a:p>
          <a:p>
            <a:pPr marL="1828800" lvl="7" indent="0" algn="ctr">
              <a:buNone/>
              <a:defRPr/>
            </a:pPr>
            <a:r>
              <a:rPr lang="tr-TR" altLang="tr-TR" sz="2600" dirty="0" smtClean="0">
                <a:solidFill>
                  <a:srgbClr val="C00000"/>
                </a:solidFill>
              </a:rPr>
              <a:t>DAVET MEKTUBUNUZ GELDİ…</a:t>
            </a:r>
            <a:endParaRPr lang="tr-TR" altLang="tr-TR" sz="2600" dirty="0">
              <a:solidFill>
                <a:srgbClr val="C00000"/>
              </a:solidFill>
            </a:endParaRPr>
          </a:p>
          <a:p>
            <a:pPr marL="1828800" lvl="7" indent="0" algn="ctr">
              <a:buNone/>
              <a:defRPr/>
            </a:pPr>
            <a:r>
              <a:rPr lang="tr-TR" altLang="tr-TR" sz="2600" dirty="0" smtClean="0">
                <a:solidFill>
                  <a:srgbClr val="C00000"/>
                </a:solidFill>
              </a:rPr>
              <a:t>VİZE BAŞVURUSU YAPMALISINIZ!</a:t>
            </a:r>
          </a:p>
          <a:p>
            <a:pPr marL="1828800" lvl="7" indent="0" algn="ctr">
              <a:buNone/>
              <a:defRPr/>
            </a:pPr>
            <a:r>
              <a:rPr lang="tr-TR" sz="2000" dirty="0"/>
              <a:t>Vize uygulamaları hakkında </a:t>
            </a:r>
            <a:r>
              <a:rPr lang="tr-TR" sz="2000" dirty="0" smtClean="0"/>
              <a:t>detaylı bilgi </a:t>
            </a:r>
            <a:r>
              <a:rPr lang="tr-TR" sz="2000" dirty="0"/>
              <a:t>için </a:t>
            </a:r>
            <a:r>
              <a:rPr lang="tr-TR" sz="2000" u="sng" dirty="0">
                <a:hlinkClick r:id="rId4"/>
              </a:rPr>
              <a:t>http://www.mfa.gov.tr/sub.tr.mfa?886ee610-cd61-428d-ad71-fd86cfa214bc</a:t>
            </a:r>
            <a:r>
              <a:rPr lang="tr-TR" sz="2000" dirty="0"/>
              <a:t> </a:t>
            </a:r>
            <a:endParaRPr lang="tr-TR" altLang="tr-TR" sz="2600" dirty="0" smtClean="0">
              <a:solidFill>
                <a:srgbClr val="C00000"/>
              </a:solidFill>
            </a:endParaRPr>
          </a:p>
          <a:p>
            <a:pPr marL="0" indent="0" algn="just">
              <a:buNone/>
              <a:defRPr/>
            </a:pPr>
            <a:endParaRPr lang="tr-TR" sz="2200" dirty="0" smtClean="0"/>
          </a:p>
          <a:p>
            <a:pPr marL="274638" lvl="1" indent="0" algn="just">
              <a:buNone/>
              <a:defRPr/>
            </a:pPr>
            <a:r>
              <a:rPr lang="tr-TR" sz="1900" dirty="0" smtClean="0">
                <a:solidFill>
                  <a:schemeClr val="tx1"/>
                </a:solidFill>
              </a:rPr>
              <a:t>Gideceğiniz </a:t>
            </a:r>
            <a:r>
              <a:rPr lang="tr-TR" sz="1900" dirty="0">
                <a:solidFill>
                  <a:schemeClr val="tx1"/>
                </a:solidFill>
              </a:rPr>
              <a:t>ülkenin elçiliğini </a:t>
            </a:r>
            <a:r>
              <a:rPr lang="tr-TR" sz="1900" dirty="0" smtClean="0">
                <a:solidFill>
                  <a:srgbClr val="C00000"/>
                </a:solidFill>
              </a:rPr>
              <a:t>ARAYIN</a:t>
            </a:r>
            <a:r>
              <a:rPr lang="tr-TR" sz="1900" dirty="0" smtClean="0"/>
              <a:t> </a:t>
            </a:r>
            <a:r>
              <a:rPr lang="tr-TR" sz="1900" dirty="0">
                <a:solidFill>
                  <a:schemeClr val="tx1"/>
                </a:solidFill>
              </a:rPr>
              <a:t>ve </a:t>
            </a:r>
            <a:r>
              <a:rPr lang="tr-TR" sz="1900" dirty="0" smtClean="0">
                <a:solidFill>
                  <a:schemeClr val="tx1"/>
                </a:solidFill>
              </a:rPr>
              <a:t>davet tarihlerine göre: </a:t>
            </a:r>
          </a:p>
          <a:p>
            <a:pPr marL="274638" lvl="1" indent="0">
              <a:buNone/>
              <a:defRPr/>
            </a:pPr>
            <a:r>
              <a:rPr lang="tr-TR" sz="1900" dirty="0" smtClean="0">
                <a:solidFill>
                  <a:schemeClr val="tx1"/>
                </a:solidFill>
              </a:rPr>
              <a:t>«Ben </a:t>
            </a:r>
            <a:r>
              <a:rPr lang="tr-TR" sz="1900" dirty="0">
                <a:solidFill>
                  <a:schemeClr val="tx1"/>
                </a:solidFill>
              </a:rPr>
              <a:t>……. ayında (güz ve bahar dönemine göre öğreniminiz hangi ayda başlıyorsa) ülkenize </a:t>
            </a:r>
            <a:r>
              <a:rPr lang="tr-TR" sz="1900" dirty="0" err="1">
                <a:solidFill>
                  <a:schemeClr val="tx1"/>
                </a:solidFill>
              </a:rPr>
              <a:t>Erasmus</a:t>
            </a:r>
            <a:r>
              <a:rPr lang="tr-TR" sz="1900" dirty="0">
                <a:solidFill>
                  <a:schemeClr val="tx1"/>
                </a:solidFill>
              </a:rPr>
              <a:t> öğrencisi 	olarak geleceğim. Vize başvurumu ne kadar süre önce yapmalıyım</a:t>
            </a:r>
            <a:r>
              <a:rPr lang="tr-TR" sz="1900" dirty="0" smtClean="0">
                <a:solidFill>
                  <a:schemeClr val="tx1"/>
                </a:solidFill>
              </a:rPr>
              <a:t>?»</a:t>
            </a:r>
            <a:r>
              <a:rPr lang="tr-TR" sz="1900" dirty="0" smtClean="0"/>
              <a:t> </a:t>
            </a:r>
            <a:r>
              <a:rPr lang="tr-TR" sz="1900" dirty="0" smtClean="0">
                <a:solidFill>
                  <a:srgbClr val="C00000"/>
                </a:solidFill>
              </a:rPr>
              <a:t>SORUN.</a:t>
            </a:r>
            <a:endParaRPr lang="tr-TR" sz="1900" dirty="0">
              <a:solidFill>
                <a:srgbClr val="C00000"/>
              </a:solidFill>
            </a:endParaRPr>
          </a:p>
          <a:p>
            <a:pPr marL="1828800" lvl="7" indent="0" algn="just">
              <a:buNone/>
              <a:defRPr/>
            </a:pPr>
            <a:endParaRPr lang="tr-TR" altLang="tr-TR" sz="2600" dirty="0" smtClean="0">
              <a:solidFill>
                <a:srgbClr val="C00000"/>
              </a:solidFill>
            </a:endParaRPr>
          </a:p>
        </p:txBody>
      </p:sp>
      <p:sp>
        <p:nvSpPr>
          <p:cNvPr id="16388"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extLst>
      <p:ext uri="{BB962C8B-B14F-4D97-AF65-F5344CB8AC3E}">
        <p14:creationId xmlns:p14="http://schemas.microsoft.com/office/powerpoint/2010/main" val="730138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Unvan 1"/>
          <p:cNvSpPr>
            <a:spLocks noGrp="1"/>
          </p:cNvSpPr>
          <p:nvPr>
            <p:ph type="title"/>
          </p:nvPr>
        </p:nvSpPr>
        <p:spPr>
          <a:xfrm>
            <a:off x="428625" y="571500"/>
            <a:ext cx="8258175" cy="571500"/>
          </a:xfrm>
        </p:spPr>
        <p:txBody>
          <a:bodyPr/>
          <a:lstStyle/>
          <a:p>
            <a:r>
              <a:rPr lang="tr-TR" altLang="tr-TR" b="1" dirty="0">
                <a:solidFill>
                  <a:srgbClr val="65B2FF"/>
                </a:solidFill>
              </a:rPr>
              <a:t>Gitmeden Önce Yapılacaklar</a:t>
            </a:r>
            <a:endParaRPr lang="tr-TR" altLang="tr-TR" dirty="0" smtClean="0"/>
          </a:p>
        </p:txBody>
      </p:sp>
      <p:sp>
        <p:nvSpPr>
          <p:cNvPr id="3" name="İçerik Yer Tutucusu 2"/>
          <p:cNvSpPr>
            <a:spLocks noGrp="1"/>
          </p:cNvSpPr>
          <p:nvPr>
            <p:ph sz="quarter" idx="1"/>
          </p:nvPr>
        </p:nvSpPr>
        <p:spPr>
          <a:xfrm>
            <a:off x="457200" y="1219200"/>
            <a:ext cx="8229600" cy="4937125"/>
          </a:xfrm>
        </p:spPr>
        <p:txBody>
          <a:bodyPr/>
          <a:lstStyle/>
          <a:p>
            <a:pPr marL="0" indent="0">
              <a:buNone/>
              <a:defRPr/>
            </a:pPr>
            <a:r>
              <a:rPr lang="tr-TR" altLang="tr-TR" sz="2000" dirty="0">
                <a:solidFill>
                  <a:srgbClr val="C00000"/>
                </a:solidFill>
              </a:rPr>
              <a:t>VİZE </a:t>
            </a:r>
            <a:r>
              <a:rPr lang="tr-TR" altLang="tr-TR" sz="2000" dirty="0" smtClean="0">
                <a:solidFill>
                  <a:srgbClr val="C00000"/>
                </a:solidFill>
              </a:rPr>
              <a:t>BAŞVURUSU VE SÜRECİ HAKKINDA OFİSİMİZ BİLGİLENDİRME YAPAMAMAKTADIR. </a:t>
            </a:r>
          </a:p>
          <a:p>
            <a:pPr marL="0" indent="0">
              <a:buNone/>
              <a:defRPr/>
            </a:pPr>
            <a:r>
              <a:rPr lang="tr-TR" altLang="tr-TR" sz="2000" dirty="0" smtClean="0">
                <a:solidFill>
                  <a:srgbClr val="C00000"/>
                </a:solidFill>
              </a:rPr>
              <a:t>MUTLAKA ELÇİLİK/KONSOLOSLUKLAR ARACILIĞI İLE GÜNCEL BİLGİ EDİNİNİZ.</a:t>
            </a:r>
          </a:p>
          <a:p>
            <a:pPr marL="0" indent="0">
              <a:buNone/>
              <a:defRPr/>
            </a:pPr>
            <a:endParaRPr lang="tr-TR" sz="2000" dirty="0" smtClean="0"/>
          </a:p>
          <a:p>
            <a:pPr marL="274638" lvl="1" indent="0" algn="just">
              <a:buNone/>
              <a:defRPr/>
            </a:pPr>
            <a:r>
              <a:rPr lang="tr-TR" altLang="tr-TR" sz="2000" dirty="0" smtClean="0">
                <a:solidFill>
                  <a:schemeClr val="tx1"/>
                </a:solidFill>
              </a:rPr>
              <a:t>PASAPORT  İÇİN:</a:t>
            </a:r>
            <a:endParaRPr lang="tr-TR" altLang="tr-TR" sz="2000" dirty="0">
              <a:solidFill>
                <a:schemeClr val="tx1"/>
              </a:solidFill>
            </a:endParaRPr>
          </a:p>
          <a:p>
            <a:pPr marL="274638" lvl="1" indent="0" algn="just">
              <a:buNone/>
              <a:defRPr/>
            </a:pPr>
            <a:r>
              <a:rPr lang="tr-TR" altLang="tr-TR" sz="2000" dirty="0">
                <a:solidFill>
                  <a:schemeClr val="tx1"/>
                </a:solidFill>
              </a:rPr>
              <a:t>			“Harçsız Pasaport Dilekçesi” </a:t>
            </a:r>
          </a:p>
          <a:p>
            <a:pPr marL="274638" lvl="1" indent="0" algn="just">
              <a:buNone/>
              <a:defRPr/>
            </a:pPr>
            <a:r>
              <a:rPr lang="tr-TR" altLang="tr-TR" sz="2000" dirty="0">
                <a:solidFill>
                  <a:schemeClr val="tx1"/>
                </a:solidFill>
              </a:rPr>
              <a:t>(</a:t>
            </a:r>
            <a:r>
              <a:rPr lang="tr-TR" sz="2000" dirty="0"/>
              <a:t>Öğrenci İşleri Daire Başkanlığı-Kayseri Emniyet Müdürlüğü)</a:t>
            </a:r>
            <a:endParaRPr lang="tr-TR" altLang="tr-TR" sz="2000" dirty="0">
              <a:solidFill>
                <a:schemeClr val="tx1"/>
              </a:solidFill>
            </a:endParaRPr>
          </a:p>
          <a:p>
            <a:pPr marL="274638" lvl="1" indent="0" algn="just">
              <a:buNone/>
              <a:defRPr/>
            </a:pPr>
            <a:r>
              <a:rPr lang="tr-TR" altLang="tr-TR" sz="2000" dirty="0">
                <a:solidFill>
                  <a:srgbClr val="2F97FF"/>
                </a:solidFill>
                <a:hlinkClick r:id="rId2"/>
              </a:rPr>
              <a:t>http://erasmus.erciyes.edu.tr/ustmenu1.asp?id=44&amp;sid=44</a:t>
            </a:r>
            <a:endParaRPr lang="tr-TR" altLang="tr-TR" sz="2200" dirty="0">
              <a:solidFill>
                <a:srgbClr val="2F97FF"/>
              </a:solidFill>
            </a:endParaRPr>
          </a:p>
          <a:p>
            <a:pPr marL="0" indent="0">
              <a:buNone/>
              <a:defRPr/>
            </a:pPr>
            <a:endParaRPr lang="tr-TR" sz="2200" dirty="0"/>
          </a:p>
          <a:p>
            <a:pPr marL="0" indent="0" algn="just">
              <a:buFont typeface="Wingdings 3" pitchFamily="18" charset="2"/>
              <a:buNone/>
              <a:defRPr/>
            </a:pPr>
            <a:r>
              <a:rPr lang="tr-TR" sz="2200" dirty="0" smtClean="0">
                <a:solidFill>
                  <a:srgbClr val="C00000"/>
                </a:solidFill>
              </a:rPr>
              <a:t>Not: Gideceğiniz ülkenin ne kadar süre geçerli pasaport istediğine dikkat edin.</a:t>
            </a:r>
            <a:endParaRPr lang="en-GB" sz="2200" dirty="0" smtClean="0">
              <a:solidFill>
                <a:srgbClr val="C00000"/>
              </a:solidFill>
            </a:endParaRPr>
          </a:p>
          <a:p>
            <a:pPr marL="0" indent="0" algn="just">
              <a:buFont typeface="Wingdings 3" pitchFamily="18" charset="2"/>
              <a:buNone/>
              <a:defRPr/>
            </a:pPr>
            <a:endParaRPr lang="tr-TR" dirty="0" smtClean="0"/>
          </a:p>
          <a:p>
            <a:pPr marL="0" indent="0" algn="just">
              <a:buFont typeface="Wingdings 3" pitchFamily="18" charset="2"/>
              <a:buNone/>
              <a:defRPr/>
            </a:pPr>
            <a:endParaRPr lang="en-GB" dirty="0" smtClean="0"/>
          </a:p>
          <a:p>
            <a:pPr>
              <a:defRPr/>
            </a:pPr>
            <a:endParaRPr lang="tr-TR" dirty="0"/>
          </a:p>
        </p:txBody>
      </p:sp>
      <p:sp>
        <p:nvSpPr>
          <p:cNvPr id="17412"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cxnSp>
        <p:nvCxnSpPr>
          <p:cNvPr id="4" name="Dirsek Bağlayıcısı 3"/>
          <p:cNvCxnSpPr/>
          <p:nvPr/>
        </p:nvCxnSpPr>
        <p:spPr>
          <a:xfrm>
            <a:off x="909152" y="3378252"/>
            <a:ext cx="2304256" cy="216024"/>
          </a:xfrm>
          <a:prstGeom prst="bentConnector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Unvan 1"/>
          <p:cNvSpPr>
            <a:spLocks noGrp="1"/>
          </p:cNvSpPr>
          <p:nvPr>
            <p:ph type="title"/>
          </p:nvPr>
        </p:nvSpPr>
        <p:spPr>
          <a:xfrm>
            <a:off x="428625" y="571500"/>
            <a:ext cx="8258175" cy="571500"/>
          </a:xfrm>
        </p:spPr>
        <p:txBody>
          <a:bodyPr/>
          <a:lstStyle/>
          <a:p>
            <a:r>
              <a:rPr lang="tr-TR" altLang="tr-TR" b="1" dirty="0">
                <a:solidFill>
                  <a:srgbClr val="65B2FF"/>
                </a:solidFill>
              </a:rPr>
              <a:t>Gitmeden Önce Yapılacaklar</a:t>
            </a:r>
            <a:endParaRPr lang="tr-TR" altLang="tr-TR" dirty="0" smtClean="0"/>
          </a:p>
        </p:txBody>
      </p:sp>
      <p:sp>
        <p:nvSpPr>
          <p:cNvPr id="3" name="İçerik Yer Tutucusu 2"/>
          <p:cNvSpPr>
            <a:spLocks noGrp="1"/>
          </p:cNvSpPr>
          <p:nvPr>
            <p:ph sz="quarter" idx="1"/>
          </p:nvPr>
        </p:nvSpPr>
        <p:spPr>
          <a:xfrm>
            <a:off x="457200" y="1219200"/>
            <a:ext cx="8229600" cy="4937125"/>
          </a:xfrm>
        </p:spPr>
        <p:txBody>
          <a:bodyPr/>
          <a:lstStyle/>
          <a:p>
            <a:pPr marL="0" indent="0" algn="just">
              <a:buNone/>
              <a:defRPr/>
            </a:pPr>
            <a:r>
              <a:rPr lang="tr-TR" dirty="0" smtClean="0">
                <a:solidFill>
                  <a:srgbClr val="C00000"/>
                </a:solidFill>
              </a:rPr>
              <a:t>Vize başvurusundan önce:</a:t>
            </a:r>
            <a:endParaRPr lang="tr-TR" dirty="0"/>
          </a:p>
          <a:p>
            <a:pPr marL="0" indent="0" algn="ctr">
              <a:buNone/>
              <a:defRPr/>
            </a:pPr>
            <a:r>
              <a:rPr lang="tr-TR" sz="2400" dirty="0" smtClean="0">
                <a:solidFill>
                  <a:srgbClr val="C00000"/>
                </a:solidFill>
              </a:rPr>
              <a:t>CONFIRMATION LETTER</a:t>
            </a:r>
          </a:p>
          <a:p>
            <a:pPr marL="0" indent="0" algn="ctr">
              <a:buNone/>
              <a:defRPr/>
            </a:pPr>
            <a:r>
              <a:rPr lang="tr-TR" sz="2400" dirty="0">
                <a:solidFill>
                  <a:srgbClr val="C00000"/>
                </a:solidFill>
              </a:rPr>
              <a:t>(</a:t>
            </a:r>
            <a:r>
              <a:rPr lang="tr-TR" sz="2400" dirty="0" smtClean="0">
                <a:solidFill>
                  <a:srgbClr val="C00000"/>
                </a:solidFill>
              </a:rPr>
              <a:t>Maddi Destek Yazısı)</a:t>
            </a:r>
          </a:p>
          <a:p>
            <a:pPr marL="0" indent="0" algn="ctr">
              <a:buNone/>
              <a:defRPr/>
            </a:pPr>
            <a:endParaRPr lang="tr-TR" sz="2400" dirty="0" smtClean="0">
              <a:solidFill>
                <a:srgbClr val="C00000"/>
              </a:solidFill>
            </a:endParaRPr>
          </a:p>
          <a:p>
            <a:pPr>
              <a:defRPr/>
            </a:pPr>
            <a:r>
              <a:rPr lang="tr-TR" dirty="0" smtClean="0"/>
              <a:t>Davet mektubu kopyanızı </a:t>
            </a:r>
            <a:r>
              <a:rPr lang="tr-TR" dirty="0" err="1" smtClean="0"/>
              <a:t>Erasmus</a:t>
            </a:r>
            <a:r>
              <a:rPr lang="tr-TR" dirty="0" smtClean="0"/>
              <a:t> Uzmanınıza teslim ediniz.</a:t>
            </a:r>
          </a:p>
          <a:p>
            <a:pPr>
              <a:defRPr/>
            </a:pPr>
            <a:r>
              <a:rPr lang="tr-TR" dirty="0" err="1" smtClean="0"/>
              <a:t>Confirmation</a:t>
            </a:r>
            <a:r>
              <a:rPr lang="tr-TR" dirty="0" smtClean="0"/>
              <a:t> </a:t>
            </a:r>
            <a:r>
              <a:rPr lang="tr-TR" dirty="0" err="1" smtClean="0"/>
              <a:t>Letter</a:t>
            </a:r>
            <a:r>
              <a:rPr lang="tr-TR" dirty="0" smtClean="0"/>
              <a:t> alacaksınız. </a:t>
            </a:r>
          </a:p>
          <a:p>
            <a:pPr marL="0" indent="0">
              <a:buNone/>
              <a:defRPr/>
            </a:pPr>
            <a:r>
              <a:rPr lang="tr-TR" dirty="0"/>
              <a:t>	</a:t>
            </a:r>
            <a:r>
              <a:rPr lang="tr-TR" dirty="0" smtClean="0"/>
              <a:t>				(Bir iş günü sonra </a:t>
            </a:r>
            <a:r>
              <a:rPr lang="tr-TR" dirty="0" smtClean="0">
                <a:sym typeface="Wingdings" panose="05000000000000000000" pitchFamily="2" charset="2"/>
              </a:rPr>
              <a:t></a:t>
            </a:r>
            <a:r>
              <a:rPr lang="tr-TR" dirty="0" smtClean="0"/>
              <a:t>)</a:t>
            </a:r>
          </a:p>
        </p:txBody>
      </p:sp>
      <p:sp>
        <p:nvSpPr>
          <p:cNvPr id="18436"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67544" y="548680"/>
            <a:ext cx="8258175" cy="571500"/>
          </a:xfrm>
        </p:spPr>
        <p:txBody>
          <a:bodyPr/>
          <a:lstStyle/>
          <a:p>
            <a:pPr eaLnBrk="1" hangingPunct="1"/>
            <a:r>
              <a:rPr lang="tr-TR" altLang="tr-TR" b="1" dirty="0" smtClean="0">
                <a:solidFill>
                  <a:srgbClr val="65B2FF"/>
                </a:solidFill>
              </a:rPr>
              <a:t>İçindekiler</a:t>
            </a:r>
          </a:p>
        </p:txBody>
      </p:sp>
      <p:sp>
        <p:nvSpPr>
          <p:cNvPr id="11267" name="Content Placeholder 2"/>
          <p:cNvSpPr>
            <a:spLocks noGrp="1"/>
          </p:cNvSpPr>
          <p:nvPr>
            <p:ph sz="quarter" idx="1"/>
          </p:nvPr>
        </p:nvSpPr>
        <p:spPr>
          <a:xfrm>
            <a:off x="467544" y="1844824"/>
            <a:ext cx="8229600" cy="3879453"/>
          </a:xfrm>
        </p:spPr>
        <p:txBody>
          <a:bodyPr/>
          <a:lstStyle/>
          <a:p>
            <a:pPr eaLnBrk="1" hangingPunct="1"/>
            <a:r>
              <a:rPr lang="tr-TR" altLang="tr-TR" dirty="0" smtClean="0"/>
              <a:t>Genel Bilgi</a:t>
            </a:r>
          </a:p>
          <a:p>
            <a:pPr eaLnBrk="1" hangingPunct="1"/>
            <a:r>
              <a:rPr lang="tr-TR" altLang="tr-TR" dirty="0" smtClean="0"/>
              <a:t>Başvuru Süreci</a:t>
            </a:r>
          </a:p>
          <a:p>
            <a:pPr eaLnBrk="1" hangingPunct="1"/>
            <a:r>
              <a:rPr lang="tr-TR" altLang="tr-TR" dirty="0" smtClean="0"/>
              <a:t>Gitmeden Önce Yapılacaklar</a:t>
            </a:r>
          </a:p>
          <a:p>
            <a:pPr eaLnBrk="1" hangingPunct="1"/>
            <a:r>
              <a:rPr lang="tr-TR" altLang="tr-TR" dirty="0" smtClean="0"/>
              <a:t>Hareketlilik Sürecinde Yapılacaklar</a:t>
            </a:r>
          </a:p>
          <a:p>
            <a:pPr eaLnBrk="1" hangingPunct="1"/>
            <a:r>
              <a:rPr lang="tr-TR" altLang="tr-TR" dirty="0" smtClean="0"/>
              <a:t>Dönüşte Yapılacaklar</a:t>
            </a:r>
          </a:p>
          <a:p>
            <a:pPr eaLnBrk="1" hangingPunct="1"/>
            <a:r>
              <a:rPr lang="tr-TR" altLang="tr-TR" dirty="0" smtClean="0"/>
              <a:t>Uyarılar</a:t>
            </a:r>
          </a:p>
        </p:txBody>
      </p:sp>
      <p:sp>
        <p:nvSpPr>
          <p:cNvPr id="11268" name="Footer Placeholder 3"/>
          <p:cNvSpPr>
            <a:spLocks noGrp="1"/>
          </p:cNvSpPr>
          <p:nvPr>
            <p:ph type="ftr" sz="quarter" idx="10"/>
          </p:nvPr>
        </p:nvSpPr>
        <p:spPr bwMode="auto">
          <a:xfrm>
            <a:off x="500063" y="6381750"/>
            <a:ext cx="8248650" cy="331788"/>
          </a:xfrm>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cer\AppData\Local\Microsoft\Windows\Temporary Internet Files\Content.IE5\0LSL9NZH\checklist[1].jpg"/>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395536" y="1124744"/>
            <a:ext cx="8424936" cy="5184576"/>
          </a:xfrm>
          <a:prstGeom prst="rect">
            <a:avLst/>
          </a:prstGeom>
          <a:noFill/>
          <a:extLst>
            <a:ext uri="{909E8E84-426E-40DD-AFC4-6F175D3DCCD1}">
              <a14:hiddenFill xmlns:a14="http://schemas.microsoft.com/office/drawing/2010/main">
                <a:solidFill>
                  <a:srgbClr val="FFFFFF"/>
                </a:solidFill>
              </a14:hiddenFill>
            </a:ext>
          </a:extLst>
        </p:spPr>
      </p:pic>
      <p:sp>
        <p:nvSpPr>
          <p:cNvPr id="18434" name="Unvan 1"/>
          <p:cNvSpPr>
            <a:spLocks noGrp="1"/>
          </p:cNvSpPr>
          <p:nvPr>
            <p:ph type="title"/>
          </p:nvPr>
        </p:nvSpPr>
        <p:spPr>
          <a:xfrm>
            <a:off x="428625" y="571500"/>
            <a:ext cx="8258175" cy="571500"/>
          </a:xfrm>
        </p:spPr>
        <p:txBody>
          <a:bodyPr/>
          <a:lstStyle/>
          <a:p>
            <a:r>
              <a:rPr lang="tr-TR" altLang="tr-TR" b="1" dirty="0">
                <a:solidFill>
                  <a:srgbClr val="65B2FF"/>
                </a:solidFill>
              </a:rPr>
              <a:t>Gitmeden Önce Yapılacaklar</a:t>
            </a:r>
            <a:endParaRPr lang="tr-TR" altLang="tr-TR" dirty="0" smtClean="0"/>
          </a:p>
        </p:txBody>
      </p:sp>
      <p:sp>
        <p:nvSpPr>
          <p:cNvPr id="3" name="İçerik Yer Tutucusu 2"/>
          <p:cNvSpPr>
            <a:spLocks noGrp="1"/>
          </p:cNvSpPr>
          <p:nvPr>
            <p:ph sz="quarter" idx="1"/>
          </p:nvPr>
        </p:nvSpPr>
        <p:spPr>
          <a:xfrm>
            <a:off x="323528" y="1219200"/>
            <a:ext cx="8363272" cy="4937125"/>
          </a:xfrm>
        </p:spPr>
        <p:txBody>
          <a:bodyPr/>
          <a:lstStyle/>
          <a:p>
            <a:pPr marL="0" indent="0" algn="just">
              <a:buNone/>
              <a:defRPr/>
            </a:pPr>
            <a:endParaRPr lang="tr-TR" altLang="tr-TR" sz="2200" dirty="0" smtClean="0">
              <a:solidFill>
                <a:srgbClr val="C00000"/>
              </a:solidFill>
            </a:endParaRPr>
          </a:p>
          <a:p>
            <a:pPr marL="0" indent="0" algn="just">
              <a:buNone/>
              <a:defRPr/>
            </a:pPr>
            <a:r>
              <a:rPr lang="tr-TR" altLang="tr-TR" sz="2200" dirty="0" smtClean="0">
                <a:solidFill>
                  <a:srgbClr val="C00000"/>
                </a:solidFill>
              </a:rPr>
              <a:t>Kabul </a:t>
            </a:r>
            <a:r>
              <a:rPr lang="tr-TR" altLang="tr-TR" sz="2200" dirty="0">
                <a:solidFill>
                  <a:srgbClr val="C00000"/>
                </a:solidFill>
              </a:rPr>
              <a:t>mektubunu öncesi belgeler:</a:t>
            </a:r>
          </a:p>
          <a:p>
            <a:pPr lvl="1" algn="just">
              <a:buFont typeface="Arial" panose="020B0604020202020204" pitchFamily="34" charset="0"/>
              <a:buChar char="•"/>
              <a:defRPr/>
            </a:pPr>
            <a:r>
              <a:rPr lang="tr-TR" altLang="tr-TR" sz="2200" dirty="0">
                <a:solidFill>
                  <a:schemeClr val="tx1"/>
                </a:solidFill>
              </a:rPr>
              <a:t>Application form</a:t>
            </a:r>
          </a:p>
          <a:p>
            <a:pPr lvl="1" algn="just">
              <a:buFont typeface="Arial" panose="020B0604020202020204" pitchFamily="34" charset="0"/>
              <a:buChar char="•"/>
              <a:defRPr/>
            </a:pPr>
            <a:r>
              <a:rPr lang="tr-TR" altLang="tr-TR" sz="2200" dirty="0">
                <a:solidFill>
                  <a:schemeClr val="tx1"/>
                </a:solidFill>
              </a:rPr>
              <a:t>Learning </a:t>
            </a:r>
            <a:r>
              <a:rPr lang="tr-TR" altLang="tr-TR" sz="2200" dirty="0" err="1">
                <a:solidFill>
                  <a:schemeClr val="tx1"/>
                </a:solidFill>
              </a:rPr>
              <a:t>agreement</a:t>
            </a:r>
            <a:endParaRPr lang="tr-TR" altLang="tr-TR" sz="2200" dirty="0">
              <a:solidFill>
                <a:schemeClr val="tx1"/>
              </a:solidFill>
            </a:endParaRPr>
          </a:p>
          <a:p>
            <a:pPr lvl="1" algn="just">
              <a:buFont typeface="Arial" panose="020B0604020202020204" pitchFamily="34" charset="0"/>
              <a:buChar char="•"/>
              <a:defRPr/>
            </a:pPr>
            <a:r>
              <a:rPr lang="tr-TR" altLang="tr-TR" sz="2200" dirty="0">
                <a:solidFill>
                  <a:schemeClr val="tx1"/>
                </a:solidFill>
              </a:rPr>
              <a:t>Akademik tanınma formu ve fakülte yönetim kurulu kararı</a:t>
            </a:r>
          </a:p>
          <a:p>
            <a:pPr lvl="1" algn="just">
              <a:buFont typeface="Arial" panose="020B0604020202020204" pitchFamily="34" charset="0"/>
              <a:buChar char="•"/>
              <a:defRPr/>
            </a:pPr>
            <a:r>
              <a:rPr lang="tr-TR" altLang="tr-TR" sz="2200" dirty="0">
                <a:solidFill>
                  <a:schemeClr val="tx1"/>
                </a:solidFill>
              </a:rPr>
              <a:t>İngilizce transkript</a:t>
            </a:r>
          </a:p>
          <a:p>
            <a:pPr algn="just">
              <a:buFont typeface="Wingdings" panose="05000000000000000000" pitchFamily="2" charset="2"/>
              <a:buChar char="Ø"/>
              <a:defRPr/>
            </a:pPr>
            <a:r>
              <a:rPr lang="tr-TR" altLang="tr-TR" sz="2200" dirty="0">
                <a:solidFill>
                  <a:srgbClr val="C00000"/>
                </a:solidFill>
              </a:rPr>
              <a:t>Kabul mektubu</a:t>
            </a:r>
          </a:p>
          <a:p>
            <a:pPr algn="just">
              <a:buFont typeface="Wingdings" panose="05000000000000000000" pitchFamily="2" charset="2"/>
              <a:buChar char="Ø"/>
              <a:defRPr/>
            </a:pPr>
            <a:r>
              <a:rPr lang="tr-TR" altLang="tr-TR" sz="2200" dirty="0">
                <a:solidFill>
                  <a:srgbClr val="C00000"/>
                </a:solidFill>
              </a:rPr>
              <a:t>Pasaport / Vize </a:t>
            </a:r>
            <a:r>
              <a:rPr lang="tr-TR" altLang="tr-TR" sz="2200" dirty="0" smtClean="0">
                <a:solidFill>
                  <a:srgbClr val="C00000"/>
                </a:solidFill>
              </a:rPr>
              <a:t>İşlemleri</a:t>
            </a:r>
          </a:p>
          <a:p>
            <a:pPr algn="just">
              <a:buFont typeface="Wingdings" panose="05000000000000000000" pitchFamily="2" charset="2"/>
              <a:buChar char="Ø"/>
              <a:defRPr/>
            </a:pPr>
            <a:endParaRPr lang="tr-TR" altLang="tr-TR" sz="2200" dirty="0">
              <a:solidFill>
                <a:srgbClr val="C00000"/>
              </a:solidFill>
            </a:endParaRPr>
          </a:p>
          <a:p>
            <a:pPr algn="just">
              <a:buFont typeface="Wingdings" panose="05000000000000000000" pitchFamily="2" charset="2"/>
              <a:buChar char="Ø"/>
              <a:defRPr/>
            </a:pPr>
            <a:endParaRPr lang="tr-TR" altLang="tr-TR" sz="2200" dirty="0" smtClean="0">
              <a:solidFill>
                <a:srgbClr val="C00000"/>
              </a:solidFill>
            </a:endParaRPr>
          </a:p>
          <a:p>
            <a:pPr marL="0" indent="0" algn="just">
              <a:buNone/>
              <a:defRPr/>
            </a:pPr>
            <a:r>
              <a:rPr lang="tr-TR" altLang="tr-TR" sz="2200" dirty="0">
                <a:solidFill>
                  <a:srgbClr val="C00000"/>
                </a:solidFill>
              </a:rPr>
              <a:t>	</a:t>
            </a:r>
            <a:r>
              <a:rPr lang="tr-TR" altLang="tr-TR" sz="2200" dirty="0" smtClean="0">
                <a:solidFill>
                  <a:srgbClr val="C00000"/>
                </a:solidFill>
              </a:rPr>
              <a:t>		 </a:t>
            </a:r>
            <a:r>
              <a:rPr lang="tr-TR" altLang="tr-TR" sz="2400" b="1" dirty="0" smtClean="0">
                <a:solidFill>
                  <a:srgbClr val="C00000"/>
                </a:solidFill>
              </a:rPr>
              <a:t>Vize sonrası belgelere geçebiliriz… </a:t>
            </a:r>
          </a:p>
          <a:p>
            <a:pPr marL="2011680" lvl="8" indent="0" algn="just">
              <a:buNone/>
              <a:defRPr/>
            </a:pPr>
            <a:endParaRPr lang="tr-TR" altLang="tr-TR" sz="800" dirty="0">
              <a:solidFill>
                <a:srgbClr val="C00000"/>
              </a:solidFill>
            </a:endParaRPr>
          </a:p>
          <a:p>
            <a:pPr marL="0" indent="0">
              <a:buFont typeface="Wingdings 3" pitchFamily="18" charset="2"/>
              <a:buNone/>
              <a:defRPr/>
            </a:pPr>
            <a:endParaRPr lang="tr-TR" dirty="0"/>
          </a:p>
        </p:txBody>
      </p:sp>
      <p:sp>
        <p:nvSpPr>
          <p:cNvPr id="18436"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dirty="0" err="1" smtClean="0"/>
              <a:t>Erasmus</a:t>
            </a:r>
            <a:r>
              <a:rPr lang="tr-TR" altLang="tr-TR" dirty="0" smtClean="0"/>
              <a:t> Kurum Koordinatörlüğü                                                                          erasmus.erciyes.edu.tr</a:t>
            </a:r>
          </a:p>
        </p:txBody>
      </p:sp>
      <p:sp>
        <p:nvSpPr>
          <p:cNvPr id="2" name="Sağ Ok 1"/>
          <p:cNvSpPr/>
          <p:nvPr/>
        </p:nvSpPr>
        <p:spPr>
          <a:xfrm>
            <a:off x="1403648" y="5301208"/>
            <a:ext cx="1800200" cy="43204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66771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ogrenci_bilgi_formu (1).pdf - Adobe Acrobat Reader DC"/>
          <p:cNvPicPr>
            <a:picLocks noChangeAspect="1"/>
          </p:cNvPicPr>
          <p:nvPr/>
        </p:nvPicPr>
        <p:blipFill rotWithShape="1">
          <a:blip r:embed="rId2">
            <a:extLst>
              <a:ext uri="{28A0092B-C50C-407E-A947-70E740481C1C}">
                <a14:useLocalDpi xmlns:a14="http://schemas.microsoft.com/office/drawing/2010/main" val="0"/>
              </a:ext>
            </a:extLst>
          </a:blip>
          <a:srcRect t="19494" r="39129" b="-3621"/>
          <a:stretch/>
        </p:blipFill>
        <p:spPr>
          <a:xfrm>
            <a:off x="4283968" y="1920025"/>
            <a:ext cx="4252728" cy="4605317"/>
          </a:xfrm>
          <a:prstGeom prst="rect">
            <a:avLst/>
          </a:prstGeom>
        </p:spPr>
      </p:pic>
      <p:sp>
        <p:nvSpPr>
          <p:cNvPr id="19458" name="Title 1"/>
          <p:cNvSpPr>
            <a:spLocks noGrp="1"/>
          </p:cNvSpPr>
          <p:nvPr>
            <p:ph type="title"/>
          </p:nvPr>
        </p:nvSpPr>
        <p:spPr>
          <a:xfrm>
            <a:off x="428625" y="571500"/>
            <a:ext cx="8258175" cy="571500"/>
          </a:xfrm>
        </p:spPr>
        <p:txBody>
          <a:bodyPr/>
          <a:lstStyle/>
          <a:p>
            <a:r>
              <a:rPr lang="tr-TR" altLang="tr-TR" b="1" dirty="0">
                <a:solidFill>
                  <a:srgbClr val="65B2FF"/>
                </a:solidFill>
              </a:rPr>
              <a:t>Gitmeden Önce Yapılacaklar</a:t>
            </a:r>
            <a:endParaRPr lang="tr-TR" altLang="tr-TR" dirty="0" smtClean="0"/>
          </a:p>
        </p:txBody>
      </p:sp>
      <p:sp>
        <p:nvSpPr>
          <p:cNvPr id="20483" name="Content Placeholder 2"/>
          <p:cNvSpPr>
            <a:spLocks noGrp="1"/>
          </p:cNvSpPr>
          <p:nvPr>
            <p:ph sz="quarter" idx="1"/>
          </p:nvPr>
        </p:nvSpPr>
        <p:spPr>
          <a:xfrm>
            <a:off x="457200" y="1143000"/>
            <a:ext cx="8229600" cy="5013325"/>
          </a:xfrm>
        </p:spPr>
        <p:txBody>
          <a:bodyPr/>
          <a:lstStyle/>
          <a:p>
            <a:pPr marL="0" indent="0" algn="just">
              <a:buNone/>
              <a:defRPr/>
            </a:pPr>
            <a:endParaRPr lang="tr-TR" altLang="tr-TR" dirty="0" smtClean="0"/>
          </a:p>
          <a:p>
            <a:pPr marL="0" indent="0">
              <a:buFont typeface="Wingdings 3" pitchFamily="18" charset="2"/>
              <a:buNone/>
              <a:defRPr/>
            </a:pPr>
            <a:endParaRPr lang="tr-TR" altLang="tr-TR" dirty="0" smtClean="0"/>
          </a:p>
        </p:txBody>
      </p:sp>
      <p:sp>
        <p:nvSpPr>
          <p:cNvPr id="19460" name="Footer Placeholder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dirty="0" err="1" smtClean="0"/>
              <a:t>Erasmus</a:t>
            </a:r>
            <a:r>
              <a:rPr lang="tr-TR" altLang="tr-TR" dirty="0" smtClean="0"/>
              <a:t> Kurum Koordinatörlüğü                                                                          erasmus.erciyes.edu.tr</a:t>
            </a:r>
          </a:p>
        </p:txBody>
      </p:sp>
      <p:sp>
        <p:nvSpPr>
          <p:cNvPr id="2" name="Dikdörtgen 1"/>
          <p:cNvSpPr/>
          <p:nvPr/>
        </p:nvSpPr>
        <p:spPr>
          <a:xfrm>
            <a:off x="467544" y="1196752"/>
            <a:ext cx="7128792" cy="5262979"/>
          </a:xfrm>
          <a:prstGeom prst="rect">
            <a:avLst/>
          </a:prstGeom>
        </p:spPr>
        <p:txBody>
          <a:bodyPr wrap="square">
            <a:spAutoFit/>
          </a:bodyPr>
          <a:lstStyle/>
          <a:p>
            <a:pPr marL="800100" lvl="1" indent="-342900" algn="just">
              <a:buFont typeface="Wingdings" panose="05000000000000000000" pitchFamily="2" charset="2"/>
              <a:buChar char="Ø"/>
              <a:defRPr/>
            </a:pPr>
            <a:r>
              <a:rPr lang="tr-TR" altLang="tr-TR" sz="2200" dirty="0">
                <a:solidFill>
                  <a:srgbClr val="C00000"/>
                </a:solidFill>
              </a:rPr>
              <a:t>Bilgi formu</a:t>
            </a:r>
          </a:p>
          <a:p>
            <a:pPr marL="800100" lvl="1" indent="-342900" algn="just">
              <a:buFont typeface="Wingdings" panose="05000000000000000000" pitchFamily="2" charset="2"/>
              <a:buChar char="Ø"/>
              <a:defRPr/>
            </a:pPr>
            <a:r>
              <a:rPr lang="tr-TR" altLang="tr-TR" sz="2200" dirty="0">
                <a:solidFill>
                  <a:schemeClr val="bg1">
                    <a:lumMod val="50000"/>
                  </a:schemeClr>
                </a:solidFill>
              </a:rPr>
              <a:t>Hibe sözleşmesi ve sağlık sigortası</a:t>
            </a:r>
          </a:p>
          <a:p>
            <a:pPr marL="800100" lvl="1" indent="-342900" algn="just">
              <a:buFont typeface="Wingdings" panose="05000000000000000000" pitchFamily="2" charset="2"/>
              <a:buChar char="Ø"/>
              <a:defRPr/>
            </a:pPr>
            <a:r>
              <a:rPr lang="tr-TR" altLang="tr-TR" sz="2200" dirty="0">
                <a:solidFill>
                  <a:schemeClr val="bg1">
                    <a:lumMod val="50000"/>
                  </a:schemeClr>
                </a:solidFill>
              </a:rPr>
              <a:t>Bölüm izin dilekçesi</a:t>
            </a:r>
          </a:p>
          <a:p>
            <a:pPr marL="800100" lvl="1" indent="-342900" algn="just">
              <a:buFont typeface="Wingdings" panose="05000000000000000000" pitchFamily="2" charset="2"/>
              <a:buChar char="Ø"/>
              <a:defRPr/>
            </a:pPr>
            <a:r>
              <a:rPr lang="tr-TR" altLang="tr-TR" sz="2200" dirty="0">
                <a:solidFill>
                  <a:schemeClr val="bg1">
                    <a:lumMod val="50000"/>
                  </a:schemeClr>
                </a:solidFill>
              </a:rPr>
              <a:t>Pasaport/vize </a:t>
            </a:r>
            <a:r>
              <a:rPr lang="tr-TR" altLang="tr-TR" sz="2200" dirty="0" smtClean="0">
                <a:solidFill>
                  <a:schemeClr val="bg1">
                    <a:lumMod val="50000"/>
                  </a:schemeClr>
                </a:solidFill>
              </a:rPr>
              <a:t>kopyası</a:t>
            </a:r>
          </a:p>
          <a:p>
            <a:pPr marL="800100" lvl="1" indent="-342900" algn="just">
              <a:buFont typeface="Wingdings" panose="05000000000000000000" pitchFamily="2" charset="2"/>
              <a:buChar char="Ø"/>
              <a:defRPr/>
            </a:pPr>
            <a:endParaRPr lang="tr-TR" altLang="tr-TR" sz="2200" dirty="0">
              <a:solidFill>
                <a:schemeClr val="bg1">
                  <a:lumMod val="50000"/>
                </a:schemeClr>
              </a:solidFill>
            </a:endParaRPr>
          </a:p>
          <a:p>
            <a:pPr lvl="1" algn="just">
              <a:defRPr/>
            </a:pPr>
            <a:endParaRPr lang="tr-TR" altLang="tr-TR" sz="2200" dirty="0" smtClean="0">
              <a:solidFill>
                <a:schemeClr val="bg1">
                  <a:lumMod val="50000"/>
                </a:schemeClr>
              </a:solidFill>
            </a:endParaRPr>
          </a:p>
          <a:p>
            <a:pPr lvl="1" algn="just">
              <a:defRPr/>
            </a:pPr>
            <a:endParaRPr lang="tr-TR" altLang="tr-TR" sz="2200" dirty="0">
              <a:solidFill>
                <a:schemeClr val="bg1">
                  <a:lumMod val="50000"/>
                </a:schemeClr>
              </a:solidFill>
            </a:endParaRPr>
          </a:p>
          <a:p>
            <a:pPr lvl="1" algn="just">
              <a:defRPr/>
            </a:pPr>
            <a:endParaRPr lang="tr-TR" altLang="tr-TR" sz="2200" dirty="0" smtClean="0">
              <a:solidFill>
                <a:schemeClr val="bg1">
                  <a:lumMod val="50000"/>
                </a:schemeClr>
              </a:solidFill>
            </a:endParaRPr>
          </a:p>
          <a:p>
            <a:pPr lvl="1" algn="just">
              <a:defRPr/>
            </a:pPr>
            <a:endParaRPr lang="tr-TR" altLang="tr-TR" sz="2200" dirty="0" smtClean="0">
              <a:solidFill>
                <a:schemeClr val="bg1">
                  <a:lumMod val="50000"/>
                </a:schemeClr>
              </a:solidFill>
            </a:endParaRPr>
          </a:p>
          <a:p>
            <a:pPr lvl="1" algn="just">
              <a:defRPr/>
            </a:pPr>
            <a:r>
              <a:rPr lang="tr-TR" altLang="tr-TR" sz="1800" dirty="0" smtClean="0">
                <a:solidFill>
                  <a:schemeClr val="tx1">
                    <a:lumMod val="85000"/>
                    <a:lumOff val="15000"/>
                  </a:schemeClr>
                </a:solidFill>
              </a:rPr>
              <a:t>Öğrenim başlangıç ve </a:t>
            </a:r>
          </a:p>
          <a:p>
            <a:pPr lvl="1" algn="just">
              <a:defRPr/>
            </a:pPr>
            <a:r>
              <a:rPr lang="tr-TR" altLang="tr-TR" sz="1800" dirty="0" smtClean="0">
                <a:solidFill>
                  <a:schemeClr val="tx1">
                    <a:lumMod val="85000"/>
                    <a:lumOff val="15000"/>
                  </a:schemeClr>
                </a:solidFill>
              </a:rPr>
              <a:t>bitiş tarihlerini</a:t>
            </a:r>
          </a:p>
          <a:p>
            <a:pPr lvl="1" algn="just">
              <a:defRPr/>
            </a:pPr>
            <a:r>
              <a:rPr lang="tr-TR" altLang="tr-TR" sz="1800" dirty="0">
                <a:solidFill>
                  <a:srgbClr val="C00000"/>
                </a:solidFill>
              </a:rPr>
              <a:t>d</a:t>
            </a:r>
            <a:r>
              <a:rPr lang="tr-TR" altLang="tr-TR" sz="1800" dirty="0" smtClean="0">
                <a:solidFill>
                  <a:srgbClr val="C00000"/>
                </a:solidFill>
              </a:rPr>
              <a:t>avet mektubu</a:t>
            </a:r>
            <a:r>
              <a:rPr lang="tr-TR" altLang="tr-TR" sz="1800" dirty="0" smtClean="0">
                <a:solidFill>
                  <a:schemeClr val="tx1">
                    <a:lumMod val="85000"/>
                    <a:lumOff val="15000"/>
                  </a:schemeClr>
                </a:solidFill>
              </a:rPr>
              <a:t>na göre</a:t>
            </a:r>
          </a:p>
          <a:p>
            <a:pPr lvl="1" algn="just">
              <a:defRPr/>
            </a:pPr>
            <a:r>
              <a:rPr lang="tr-TR" altLang="tr-TR" sz="1800" dirty="0">
                <a:solidFill>
                  <a:schemeClr val="tx1">
                    <a:lumMod val="85000"/>
                    <a:lumOff val="15000"/>
                  </a:schemeClr>
                </a:solidFill>
              </a:rPr>
              <a:t>d</a:t>
            </a:r>
            <a:r>
              <a:rPr lang="tr-TR" altLang="tr-TR" sz="1800" dirty="0" smtClean="0">
                <a:solidFill>
                  <a:schemeClr val="tx1">
                    <a:lumMod val="85000"/>
                    <a:lumOff val="15000"/>
                  </a:schemeClr>
                </a:solidFill>
              </a:rPr>
              <a:t>oldurmalısınız!</a:t>
            </a:r>
          </a:p>
          <a:p>
            <a:pPr marL="800100" lvl="1" indent="-342900" algn="just">
              <a:buFont typeface="Wingdings" panose="05000000000000000000" pitchFamily="2" charset="2"/>
              <a:buChar char="Ø"/>
              <a:defRPr/>
            </a:pPr>
            <a:endParaRPr lang="tr-TR" altLang="tr-TR" sz="2200" dirty="0">
              <a:solidFill>
                <a:schemeClr val="tx1">
                  <a:lumMod val="85000"/>
                  <a:lumOff val="15000"/>
                </a:schemeClr>
              </a:solidFill>
            </a:endParaRPr>
          </a:p>
          <a:p>
            <a:pPr marL="800100" lvl="1" indent="-342900" algn="just">
              <a:buFont typeface="Wingdings" panose="05000000000000000000" pitchFamily="2" charset="2"/>
              <a:buChar char="Ø"/>
              <a:defRPr/>
            </a:pPr>
            <a:endParaRPr lang="tr-TR" altLang="tr-TR" sz="2200" dirty="0" smtClean="0">
              <a:solidFill>
                <a:schemeClr val="tx1">
                  <a:lumMod val="85000"/>
                  <a:lumOff val="15000"/>
                </a:schemeClr>
              </a:solidFill>
            </a:endParaRPr>
          </a:p>
          <a:p>
            <a:pPr lvl="1" algn="just">
              <a:defRPr/>
            </a:pPr>
            <a:endParaRPr lang="tr-TR" altLang="tr-TR" sz="22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Microsoft Excel - ogrenci_ile_universite_arasindaki_hibe_sozlesmesi  [Uyumluluk Modu]"/>
          <p:cNvPicPr>
            <a:picLocks noChangeAspect="1"/>
          </p:cNvPicPr>
          <p:nvPr/>
        </p:nvPicPr>
        <p:blipFill rotWithShape="1">
          <a:blip r:embed="rId2">
            <a:extLst>
              <a:ext uri="{28A0092B-C50C-407E-A947-70E740481C1C}">
                <a14:useLocalDpi xmlns:a14="http://schemas.microsoft.com/office/drawing/2010/main" val="0"/>
              </a:ext>
            </a:extLst>
          </a:blip>
          <a:srcRect l="2254" t="20982" r="56885" b="5596"/>
          <a:stretch/>
        </p:blipFill>
        <p:spPr>
          <a:xfrm>
            <a:off x="5220072" y="1916832"/>
            <a:ext cx="3419276" cy="4320480"/>
          </a:xfrm>
          <a:prstGeom prst="rect">
            <a:avLst/>
          </a:prstGeom>
        </p:spPr>
      </p:pic>
      <p:sp>
        <p:nvSpPr>
          <p:cNvPr id="19458" name="Title 1"/>
          <p:cNvSpPr>
            <a:spLocks noGrp="1"/>
          </p:cNvSpPr>
          <p:nvPr>
            <p:ph type="title"/>
          </p:nvPr>
        </p:nvSpPr>
        <p:spPr>
          <a:xfrm>
            <a:off x="428625" y="571500"/>
            <a:ext cx="8258175" cy="571500"/>
          </a:xfrm>
        </p:spPr>
        <p:txBody>
          <a:bodyPr/>
          <a:lstStyle/>
          <a:p>
            <a:r>
              <a:rPr lang="tr-TR" altLang="tr-TR" b="1" dirty="0">
                <a:solidFill>
                  <a:srgbClr val="65B2FF"/>
                </a:solidFill>
              </a:rPr>
              <a:t>Gitmeden Önce Yapılacaklar</a:t>
            </a:r>
            <a:endParaRPr lang="tr-TR" altLang="tr-TR" dirty="0" smtClean="0"/>
          </a:p>
        </p:txBody>
      </p:sp>
      <p:sp>
        <p:nvSpPr>
          <p:cNvPr id="20483" name="Content Placeholder 2"/>
          <p:cNvSpPr>
            <a:spLocks noGrp="1"/>
          </p:cNvSpPr>
          <p:nvPr>
            <p:ph sz="quarter" idx="1"/>
          </p:nvPr>
        </p:nvSpPr>
        <p:spPr>
          <a:xfrm>
            <a:off x="457200" y="1143000"/>
            <a:ext cx="8229600" cy="5013325"/>
          </a:xfrm>
        </p:spPr>
        <p:txBody>
          <a:bodyPr/>
          <a:lstStyle/>
          <a:p>
            <a:pPr marL="0" indent="0" algn="just">
              <a:buNone/>
              <a:defRPr/>
            </a:pPr>
            <a:endParaRPr lang="tr-TR" altLang="tr-TR" dirty="0" smtClean="0"/>
          </a:p>
          <a:p>
            <a:pPr marL="0" indent="0">
              <a:buFont typeface="Wingdings 3" pitchFamily="18" charset="2"/>
              <a:buNone/>
              <a:defRPr/>
            </a:pPr>
            <a:endParaRPr lang="tr-TR" altLang="tr-TR" dirty="0" smtClean="0"/>
          </a:p>
        </p:txBody>
      </p:sp>
      <p:sp>
        <p:nvSpPr>
          <p:cNvPr id="19460" name="Footer Placeholder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dirty="0" err="1" smtClean="0"/>
              <a:t>Erasmus</a:t>
            </a:r>
            <a:r>
              <a:rPr lang="tr-TR" altLang="tr-TR" dirty="0" smtClean="0"/>
              <a:t> Kurum Koordinatörlüğü                                                                          erasmus.erciyes.edu.tr</a:t>
            </a:r>
          </a:p>
        </p:txBody>
      </p:sp>
      <p:sp>
        <p:nvSpPr>
          <p:cNvPr id="2" name="Dikdörtgen 1"/>
          <p:cNvSpPr/>
          <p:nvPr/>
        </p:nvSpPr>
        <p:spPr>
          <a:xfrm>
            <a:off x="467544" y="1196752"/>
            <a:ext cx="7128792" cy="5693866"/>
          </a:xfrm>
          <a:prstGeom prst="rect">
            <a:avLst/>
          </a:prstGeom>
        </p:spPr>
        <p:txBody>
          <a:bodyPr wrap="square">
            <a:spAutoFit/>
          </a:bodyPr>
          <a:lstStyle/>
          <a:p>
            <a:pPr marL="800100" lvl="1" indent="-342900" algn="just">
              <a:buFont typeface="Wingdings" panose="05000000000000000000" pitchFamily="2" charset="2"/>
              <a:buChar char="ü"/>
              <a:defRPr/>
            </a:pPr>
            <a:r>
              <a:rPr lang="tr-TR" altLang="tr-TR" sz="2200" dirty="0">
                <a:solidFill>
                  <a:schemeClr val="tx2">
                    <a:lumMod val="60000"/>
                    <a:lumOff val="40000"/>
                  </a:schemeClr>
                </a:solidFill>
              </a:rPr>
              <a:t>Bilgi formu</a:t>
            </a:r>
          </a:p>
          <a:p>
            <a:pPr marL="800100" lvl="1" indent="-342900" algn="just">
              <a:buFont typeface="Wingdings" panose="05000000000000000000" pitchFamily="2" charset="2"/>
              <a:buChar char="Ø"/>
              <a:defRPr/>
            </a:pPr>
            <a:r>
              <a:rPr lang="tr-TR" altLang="tr-TR" sz="2200" dirty="0">
                <a:solidFill>
                  <a:srgbClr val="C00000"/>
                </a:solidFill>
              </a:rPr>
              <a:t>Hibe sözleşmesi ve sağlık sigortası</a:t>
            </a:r>
          </a:p>
          <a:p>
            <a:pPr marL="800100" lvl="1" indent="-342900" algn="just">
              <a:buFont typeface="Wingdings" panose="05000000000000000000" pitchFamily="2" charset="2"/>
              <a:buChar char="Ø"/>
              <a:defRPr/>
            </a:pPr>
            <a:r>
              <a:rPr lang="tr-TR" altLang="tr-TR" sz="2200" dirty="0">
                <a:solidFill>
                  <a:schemeClr val="bg1">
                    <a:lumMod val="50000"/>
                  </a:schemeClr>
                </a:solidFill>
              </a:rPr>
              <a:t>Bölüm izin dilekçesi</a:t>
            </a:r>
          </a:p>
          <a:p>
            <a:pPr marL="800100" lvl="1" indent="-342900" algn="just">
              <a:buFont typeface="Wingdings" panose="05000000000000000000" pitchFamily="2" charset="2"/>
              <a:buChar char="Ø"/>
              <a:defRPr/>
            </a:pPr>
            <a:r>
              <a:rPr lang="tr-TR" altLang="tr-TR" sz="2200" dirty="0">
                <a:solidFill>
                  <a:schemeClr val="bg1">
                    <a:lumMod val="50000"/>
                  </a:schemeClr>
                </a:solidFill>
              </a:rPr>
              <a:t>Pasaport/vize </a:t>
            </a:r>
            <a:r>
              <a:rPr lang="tr-TR" altLang="tr-TR" sz="2200" dirty="0" smtClean="0">
                <a:solidFill>
                  <a:schemeClr val="bg1">
                    <a:lumMod val="50000"/>
                  </a:schemeClr>
                </a:solidFill>
              </a:rPr>
              <a:t>kopyası</a:t>
            </a:r>
          </a:p>
          <a:p>
            <a:pPr lvl="1" algn="just">
              <a:defRPr/>
            </a:pPr>
            <a:endParaRPr lang="tr-TR" altLang="tr-TR" sz="2200" dirty="0">
              <a:solidFill>
                <a:schemeClr val="bg1">
                  <a:lumMod val="50000"/>
                </a:schemeClr>
              </a:solidFill>
            </a:endParaRPr>
          </a:p>
          <a:p>
            <a:pPr lvl="1" algn="just">
              <a:defRPr/>
            </a:pPr>
            <a:endParaRPr lang="tr-TR" altLang="tr-TR" sz="2200" dirty="0" smtClean="0">
              <a:solidFill>
                <a:schemeClr val="bg1">
                  <a:lumMod val="50000"/>
                </a:schemeClr>
              </a:solidFill>
            </a:endParaRPr>
          </a:p>
          <a:p>
            <a:pPr lvl="1" algn="just">
              <a:defRPr/>
            </a:pPr>
            <a:endParaRPr lang="tr-TR" altLang="tr-TR" sz="2200" dirty="0" smtClean="0">
              <a:solidFill>
                <a:schemeClr val="bg1">
                  <a:lumMod val="50000"/>
                </a:schemeClr>
              </a:solidFill>
            </a:endParaRPr>
          </a:p>
          <a:p>
            <a:pPr lvl="1" algn="just">
              <a:defRPr/>
            </a:pPr>
            <a:r>
              <a:rPr lang="tr-TR" altLang="tr-TR" sz="1800" dirty="0">
                <a:solidFill>
                  <a:schemeClr val="tx1">
                    <a:lumMod val="85000"/>
                    <a:lumOff val="15000"/>
                  </a:schemeClr>
                </a:solidFill>
              </a:rPr>
              <a:t>*</a:t>
            </a:r>
            <a:r>
              <a:rPr lang="tr-TR" altLang="tr-TR" sz="1800" dirty="0" smtClean="0">
                <a:solidFill>
                  <a:schemeClr val="tx1">
                    <a:lumMod val="85000"/>
                    <a:lumOff val="15000"/>
                  </a:schemeClr>
                </a:solidFill>
              </a:rPr>
              <a:t>Öğrenim başlangıç ve </a:t>
            </a:r>
          </a:p>
          <a:p>
            <a:pPr lvl="1" algn="just">
              <a:defRPr/>
            </a:pPr>
            <a:r>
              <a:rPr lang="tr-TR" altLang="tr-TR" sz="1800" dirty="0" smtClean="0">
                <a:solidFill>
                  <a:schemeClr val="tx1">
                    <a:lumMod val="85000"/>
                    <a:lumOff val="15000"/>
                  </a:schemeClr>
                </a:solidFill>
              </a:rPr>
              <a:t>bitiş tarihlerini </a:t>
            </a:r>
            <a:r>
              <a:rPr lang="tr-TR" altLang="tr-TR" sz="1800" dirty="0" smtClean="0">
                <a:solidFill>
                  <a:srgbClr val="C00000"/>
                </a:solidFill>
              </a:rPr>
              <a:t>davet mektubu</a:t>
            </a:r>
            <a:r>
              <a:rPr lang="tr-TR" altLang="tr-TR" sz="1800" dirty="0" smtClean="0">
                <a:solidFill>
                  <a:schemeClr val="tx1">
                    <a:lumMod val="85000"/>
                    <a:lumOff val="15000"/>
                  </a:schemeClr>
                </a:solidFill>
              </a:rPr>
              <a:t>na göre</a:t>
            </a:r>
          </a:p>
          <a:p>
            <a:pPr lvl="1" algn="just">
              <a:defRPr/>
            </a:pPr>
            <a:r>
              <a:rPr lang="tr-TR" altLang="tr-TR" sz="1800" dirty="0">
                <a:solidFill>
                  <a:schemeClr val="tx1">
                    <a:lumMod val="85000"/>
                    <a:lumOff val="15000"/>
                  </a:schemeClr>
                </a:solidFill>
              </a:rPr>
              <a:t>d</a:t>
            </a:r>
            <a:r>
              <a:rPr lang="tr-TR" altLang="tr-TR" sz="1800" dirty="0" smtClean="0">
                <a:solidFill>
                  <a:schemeClr val="tx1">
                    <a:lumMod val="85000"/>
                    <a:lumOff val="15000"/>
                  </a:schemeClr>
                </a:solidFill>
              </a:rPr>
              <a:t>oldurmalısınız!</a:t>
            </a:r>
          </a:p>
          <a:p>
            <a:pPr lvl="1">
              <a:defRPr/>
            </a:pPr>
            <a:r>
              <a:rPr lang="tr-TR" altLang="tr-TR" sz="1800" dirty="0" smtClean="0"/>
              <a:t>*</a:t>
            </a:r>
            <a:r>
              <a:rPr lang="tr-TR" altLang="tr-TR" sz="1800" dirty="0" smtClean="0">
                <a:solidFill>
                  <a:srgbClr val="C00000"/>
                </a:solidFill>
              </a:rPr>
              <a:t>Avro</a:t>
            </a:r>
            <a:r>
              <a:rPr lang="tr-TR" altLang="tr-TR" sz="1800" dirty="0" smtClean="0">
                <a:solidFill>
                  <a:schemeClr val="tx1">
                    <a:lumMod val="85000"/>
                    <a:lumOff val="15000"/>
                  </a:schemeClr>
                </a:solidFill>
              </a:rPr>
              <a:t> hesabı olmalı ve </a:t>
            </a:r>
            <a:r>
              <a:rPr lang="tr-TR" altLang="tr-TR" sz="1800" dirty="0" err="1" smtClean="0">
                <a:solidFill>
                  <a:srgbClr val="C00000"/>
                </a:solidFill>
              </a:rPr>
              <a:t>Iban</a:t>
            </a:r>
            <a:r>
              <a:rPr lang="tr-TR" altLang="tr-TR" sz="1800" dirty="0" smtClean="0">
                <a:solidFill>
                  <a:srgbClr val="C00000"/>
                </a:solidFill>
              </a:rPr>
              <a:t> bilgisini  </a:t>
            </a:r>
          </a:p>
          <a:p>
            <a:pPr lvl="1">
              <a:defRPr/>
            </a:pPr>
            <a:r>
              <a:rPr lang="tr-TR" altLang="tr-TR" sz="1800" dirty="0" smtClean="0">
                <a:solidFill>
                  <a:srgbClr val="C00000"/>
                </a:solidFill>
              </a:rPr>
              <a:t>doğru </a:t>
            </a:r>
            <a:r>
              <a:rPr lang="tr-TR" altLang="tr-TR" sz="1800" dirty="0" smtClean="0">
                <a:solidFill>
                  <a:schemeClr val="tx1">
                    <a:lumMod val="85000"/>
                    <a:lumOff val="15000"/>
                  </a:schemeClr>
                </a:solidFill>
              </a:rPr>
              <a:t>vermelisiniz!</a:t>
            </a:r>
          </a:p>
          <a:p>
            <a:pPr lvl="1">
              <a:defRPr/>
            </a:pPr>
            <a:r>
              <a:rPr lang="tr-TR" altLang="tr-TR" sz="1800" dirty="0" smtClean="0"/>
              <a:t>*</a:t>
            </a:r>
            <a:r>
              <a:rPr lang="tr-TR" altLang="tr-TR" sz="1800" dirty="0" smtClean="0">
                <a:solidFill>
                  <a:srgbClr val="C00000"/>
                </a:solidFill>
              </a:rPr>
              <a:t>Hibe tutarı/ gün sayısı</a:t>
            </a:r>
            <a:r>
              <a:rPr lang="tr-TR" altLang="tr-TR" sz="1800" dirty="0" smtClean="0">
                <a:solidFill>
                  <a:schemeClr val="tx1">
                    <a:lumMod val="85000"/>
                    <a:lumOff val="15000"/>
                  </a:schemeClr>
                </a:solidFill>
              </a:rPr>
              <a:t> hesaplarken</a:t>
            </a:r>
          </a:p>
          <a:p>
            <a:pPr lvl="1">
              <a:defRPr/>
            </a:pPr>
            <a:r>
              <a:rPr lang="tr-TR" altLang="tr-TR" sz="1800" dirty="0" err="1" smtClean="0">
                <a:solidFill>
                  <a:schemeClr val="tx1">
                    <a:lumMod val="85000"/>
                    <a:lumOff val="15000"/>
                  </a:schemeClr>
                </a:solidFill>
              </a:rPr>
              <a:t>Erasmus</a:t>
            </a:r>
            <a:r>
              <a:rPr lang="tr-TR" altLang="tr-TR" sz="1800" dirty="0" smtClean="0">
                <a:solidFill>
                  <a:schemeClr val="tx1">
                    <a:lumMod val="85000"/>
                    <a:lumOff val="15000"/>
                  </a:schemeClr>
                </a:solidFill>
              </a:rPr>
              <a:t> Uzmanınızdan  </a:t>
            </a:r>
          </a:p>
          <a:p>
            <a:pPr lvl="1">
              <a:defRPr/>
            </a:pPr>
            <a:r>
              <a:rPr lang="tr-TR" altLang="tr-TR" sz="1800" dirty="0" smtClean="0">
                <a:solidFill>
                  <a:srgbClr val="C00000"/>
                </a:solidFill>
              </a:rPr>
              <a:t>yönlendirme</a:t>
            </a:r>
            <a:r>
              <a:rPr lang="tr-TR" altLang="tr-TR" sz="1800" dirty="0" smtClean="0">
                <a:solidFill>
                  <a:schemeClr val="tx1">
                    <a:lumMod val="85000"/>
                    <a:lumOff val="15000"/>
                  </a:schemeClr>
                </a:solidFill>
              </a:rPr>
              <a:t> almalısınız.</a:t>
            </a:r>
          </a:p>
          <a:p>
            <a:pPr marL="800100" lvl="1" indent="-342900" algn="just">
              <a:buFont typeface="Wingdings" panose="05000000000000000000" pitchFamily="2" charset="2"/>
              <a:buChar char="Ø"/>
              <a:defRPr/>
            </a:pPr>
            <a:endParaRPr lang="tr-TR" altLang="tr-TR" sz="2200" dirty="0">
              <a:solidFill>
                <a:schemeClr val="tx1">
                  <a:lumMod val="85000"/>
                  <a:lumOff val="15000"/>
                </a:schemeClr>
              </a:solidFill>
            </a:endParaRPr>
          </a:p>
          <a:p>
            <a:pPr marL="800100" lvl="1" indent="-342900" algn="just">
              <a:buFont typeface="Wingdings" panose="05000000000000000000" pitchFamily="2" charset="2"/>
              <a:buChar char="Ø"/>
              <a:defRPr/>
            </a:pPr>
            <a:endParaRPr lang="tr-TR" altLang="tr-TR" sz="2200" dirty="0" smtClean="0">
              <a:solidFill>
                <a:schemeClr val="tx1">
                  <a:lumMod val="85000"/>
                  <a:lumOff val="15000"/>
                </a:schemeClr>
              </a:solidFill>
            </a:endParaRPr>
          </a:p>
          <a:p>
            <a:pPr lvl="1" algn="just">
              <a:defRPr/>
            </a:pPr>
            <a:endParaRPr lang="tr-TR" altLang="tr-TR" sz="2200" dirty="0">
              <a:solidFill>
                <a:schemeClr val="bg1">
                  <a:lumMod val="50000"/>
                </a:schemeClr>
              </a:solidFill>
            </a:endParaRPr>
          </a:p>
        </p:txBody>
      </p:sp>
    </p:spTree>
    <p:extLst>
      <p:ext uri="{BB962C8B-B14F-4D97-AF65-F5344CB8AC3E}">
        <p14:creationId xmlns:p14="http://schemas.microsoft.com/office/powerpoint/2010/main" val="3312566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Bolume_izin_dilekcesi [Uyumluluk Modu] - Microsoft Word"/>
          <p:cNvPicPr>
            <a:picLocks noChangeAspect="1"/>
          </p:cNvPicPr>
          <p:nvPr/>
        </p:nvPicPr>
        <p:blipFill rotWithShape="1">
          <a:blip r:embed="rId2">
            <a:extLst>
              <a:ext uri="{28A0092B-C50C-407E-A947-70E740481C1C}">
                <a14:useLocalDpi xmlns:a14="http://schemas.microsoft.com/office/drawing/2010/main" val="0"/>
              </a:ext>
            </a:extLst>
          </a:blip>
          <a:srcRect l="31528" t="16967" r="19898"/>
          <a:stretch/>
        </p:blipFill>
        <p:spPr>
          <a:xfrm>
            <a:off x="4031940" y="1772816"/>
            <a:ext cx="4973332" cy="4608512"/>
          </a:xfrm>
          <a:prstGeom prst="rect">
            <a:avLst/>
          </a:prstGeom>
        </p:spPr>
      </p:pic>
      <p:sp>
        <p:nvSpPr>
          <p:cNvPr id="19458" name="Title 1"/>
          <p:cNvSpPr>
            <a:spLocks noGrp="1"/>
          </p:cNvSpPr>
          <p:nvPr>
            <p:ph type="title"/>
          </p:nvPr>
        </p:nvSpPr>
        <p:spPr>
          <a:xfrm>
            <a:off x="428625" y="571500"/>
            <a:ext cx="8258175" cy="571500"/>
          </a:xfrm>
        </p:spPr>
        <p:txBody>
          <a:bodyPr/>
          <a:lstStyle/>
          <a:p>
            <a:r>
              <a:rPr lang="tr-TR" altLang="tr-TR" b="1" dirty="0">
                <a:solidFill>
                  <a:srgbClr val="65B2FF"/>
                </a:solidFill>
              </a:rPr>
              <a:t>Gitmeden Önce Yapılacaklar</a:t>
            </a:r>
            <a:endParaRPr lang="tr-TR" altLang="tr-TR" dirty="0" smtClean="0"/>
          </a:p>
        </p:txBody>
      </p:sp>
      <p:sp>
        <p:nvSpPr>
          <p:cNvPr id="20483" name="Content Placeholder 2"/>
          <p:cNvSpPr>
            <a:spLocks noGrp="1"/>
          </p:cNvSpPr>
          <p:nvPr>
            <p:ph sz="quarter" idx="1"/>
          </p:nvPr>
        </p:nvSpPr>
        <p:spPr>
          <a:xfrm>
            <a:off x="457200" y="1143001"/>
            <a:ext cx="6851104" cy="4806280"/>
          </a:xfrm>
        </p:spPr>
        <p:txBody>
          <a:bodyPr/>
          <a:lstStyle/>
          <a:p>
            <a:pPr marL="0" indent="0" algn="just">
              <a:buNone/>
              <a:defRPr/>
            </a:pPr>
            <a:endParaRPr lang="tr-TR" altLang="tr-TR" dirty="0" smtClean="0"/>
          </a:p>
          <a:p>
            <a:pPr marL="0" indent="0">
              <a:buFont typeface="Wingdings 3" pitchFamily="18" charset="2"/>
              <a:buNone/>
              <a:defRPr/>
            </a:pPr>
            <a:endParaRPr lang="tr-TR" altLang="tr-TR" dirty="0" smtClean="0"/>
          </a:p>
        </p:txBody>
      </p:sp>
      <p:sp>
        <p:nvSpPr>
          <p:cNvPr id="19460" name="Footer Placeholder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dirty="0" err="1" smtClean="0"/>
              <a:t>Erasmus</a:t>
            </a:r>
            <a:r>
              <a:rPr lang="tr-TR" altLang="tr-TR" dirty="0" smtClean="0"/>
              <a:t> Kurum Koordinatörlüğü                                                                          erasmus.erciyes.edu.tr</a:t>
            </a:r>
          </a:p>
        </p:txBody>
      </p:sp>
      <p:sp>
        <p:nvSpPr>
          <p:cNvPr id="2" name="Dikdörtgen 1"/>
          <p:cNvSpPr/>
          <p:nvPr/>
        </p:nvSpPr>
        <p:spPr>
          <a:xfrm>
            <a:off x="467544" y="1196752"/>
            <a:ext cx="7128792" cy="3754874"/>
          </a:xfrm>
          <a:prstGeom prst="rect">
            <a:avLst/>
          </a:prstGeom>
        </p:spPr>
        <p:txBody>
          <a:bodyPr wrap="square">
            <a:spAutoFit/>
          </a:bodyPr>
          <a:lstStyle/>
          <a:p>
            <a:pPr marL="800100" lvl="1" indent="-342900" algn="just">
              <a:buFont typeface="Wingdings" panose="05000000000000000000" pitchFamily="2" charset="2"/>
              <a:buChar char="ü"/>
              <a:defRPr/>
            </a:pPr>
            <a:r>
              <a:rPr lang="tr-TR" altLang="tr-TR" sz="2200" dirty="0">
                <a:solidFill>
                  <a:schemeClr val="bg1">
                    <a:lumMod val="65000"/>
                  </a:schemeClr>
                </a:solidFill>
              </a:rPr>
              <a:t>Bilgi formu</a:t>
            </a:r>
          </a:p>
          <a:p>
            <a:pPr marL="800100" lvl="1" indent="-342900" algn="just">
              <a:buFont typeface="Wingdings" panose="05000000000000000000" pitchFamily="2" charset="2"/>
              <a:buChar char="ü"/>
              <a:defRPr/>
            </a:pPr>
            <a:r>
              <a:rPr lang="tr-TR" altLang="tr-TR" sz="2200" dirty="0">
                <a:solidFill>
                  <a:schemeClr val="bg1">
                    <a:lumMod val="65000"/>
                  </a:schemeClr>
                </a:solidFill>
              </a:rPr>
              <a:t>Hibe sözleşmesi ve sağlık sigortası</a:t>
            </a:r>
          </a:p>
          <a:p>
            <a:pPr marL="800100" lvl="1" indent="-342900" algn="just">
              <a:buFont typeface="Wingdings" panose="05000000000000000000" pitchFamily="2" charset="2"/>
              <a:buChar char="Ø"/>
              <a:defRPr/>
            </a:pPr>
            <a:r>
              <a:rPr lang="tr-TR" altLang="tr-TR" sz="2200" dirty="0">
                <a:solidFill>
                  <a:srgbClr val="C00000"/>
                </a:solidFill>
              </a:rPr>
              <a:t>Bölüm izin dilekçesi</a:t>
            </a:r>
          </a:p>
          <a:p>
            <a:pPr marL="800100" lvl="1" indent="-342900" algn="just">
              <a:buFont typeface="Wingdings" panose="05000000000000000000" pitchFamily="2" charset="2"/>
              <a:buChar char="Ø"/>
              <a:defRPr/>
            </a:pPr>
            <a:r>
              <a:rPr lang="tr-TR" altLang="tr-TR" sz="2200" dirty="0">
                <a:solidFill>
                  <a:schemeClr val="bg1">
                    <a:lumMod val="50000"/>
                  </a:schemeClr>
                </a:solidFill>
              </a:rPr>
              <a:t>Pasaport/vize </a:t>
            </a:r>
            <a:r>
              <a:rPr lang="tr-TR" altLang="tr-TR" sz="2200" dirty="0" smtClean="0">
                <a:solidFill>
                  <a:schemeClr val="bg1">
                    <a:lumMod val="50000"/>
                  </a:schemeClr>
                </a:solidFill>
              </a:rPr>
              <a:t>kopyası</a:t>
            </a:r>
          </a:p>
          <a:p>
            <a:pPr lvl="1" algn="just">
              <a:defRPr/>
            </a:pPr>
            <a:endParaRPr lang="tr-TR" altLang="tr-TR" sz="2200" dirty="0">
              <a:solidFill>
                <a:schemeClr val="bg1">
                  <a:lumMod val="50000"/>
                </a:schemeClr>
              </a:solidFill>
            </a:endParaRPr>
          </a:p>
          <a:p>
            <a:pPr lvl="1" algn="just">
              <a:defRPr/>
            </a:pPr>
            <a:endParaRPr lang="tr-TR" altLang="tr-TR" sz="2200" dirty="0" smtClean="0">
              <a:solidFill>
                <a:schemeClr val="bg1">
                  <a:lumMod val="50000"/>
                </a:schemeClr>
              </a:solidFill>
            </a:endParaRPr>
          </a:p>
          <a:p>
            <a:pPr lvl="1" algn="just">
              <a:defRPr/>
            </a:pPr>
            <a:endParaRPr lang="tr-TR" altLang="tr-TR" sz="2200" dirty="0" smtClean="0">
              <a:solidFill>
                <a:schemeClr val="bg1">
                  <a:lumMod val="50000"/>
                </a:schemeClr>
              </a:solidFill>
            </a:endParaRPr>
          </a:p>
          <a:p>
            <a:pPr lvl="1" algn="just">
              <a:defRPr/>
            </a:pPr>
            <a:r>
              <a:rPr lang="tr-TR" altLang="tr-TR" sz="1800" dirty="0" smtClean="0">
                <a:solidFill>
                  <a:schemeClr val="tx1">
                    <a:lumMod val="85000"/>
                    <a:lumOff val="15000"/>
                  </a:schemeClr>
                </a:solidFill>
              </a:rPr>
              <a:t>Bir nüsha </a:t>
            </a:r>
            <a:r>
              <a:rPr lang="tr-TR" altLang="tr-TR" sz="1800" dirty="0" err="1" smtClean="0">
                <a:solidFill>
                  <a:schemeClr val="tx1">
                    <a:lumMod val="85000"/>
                    <a:lumOff val="15000"/>
                  </a:schemeClr>
                </a:solidFill>
              </a:rPr>
              <a:t>Erasmus</a:t>
            </a:r>
            <a:r>
              <a:rPr lang="tr-TR" altLang="tr-TR" sz="1800" dirty="0" smtClean="0">
                <a:solidFill>
                  <a:schemeClr val="tx1">
                    <a:lumMod val="85000"/>
                    <a:lumOff val="15000"/>
                  </a:schemeClr>
                </a:solidFill>
              </a:rPr>
              <a:t> Uzmanınıza.</a:t>
            </a:r>
          </a:p>
          <a:p>
            <a:pPr lvl="1" algn="just">
              <a:defRPr/>
            </a:pPr>
            <a:r>
              <a:rPr lang="tr-TR" altLang="tr-TR" sz="1800" dirty="0" smtClean="0">
                <a:solidFill>
                  <a:schemeClr val="tx1">
                    <a:lumMod val="85000"/>
                    <a:lumOff val="15000"/>
                  </a:schemeClr>
                </a:solidFill>
              </a:rPr>
              <a:t>Bir nüsha Bölüm </a:t>
            </a:r>
            <a:r>
              <a:rPr lang="tr-TR" altLang="tr-TR" sz="1800" dirty="0" err="1" smtClean="0">
                <a:solidFill>
                  <a:schemeClr val="tx1">
                    <a:lumMod val="85000"/>
                    <a:lumOff val="15000"/>
                  </a:schemeClr>
                </a:solidFill>
              </a:rPr>
              <a:t>Erasmus</a:t>
            </a:r>
            <a:r>
              <a:rPr lang="tr-TR" altLang="tr-TR" sz="1800" dirty="0" smtClean="0">
                <a:solidFill>
                  <a:schemeClr val="tx1">
                    <a:lumMod val="85000"/>
                    <a:lumOff val="15000"/>
                  </a:schemeClr>
                </a:solidFill>
              </a:rPr>
              <a:t> Temsilcinize.</a:t>
            </a:r>
            <a:endParaRPr lang="tr-TR" altLang="tr-TR" sz="2200" dirty="0">
              <a:solidFill>
                <a:schemeClr val="tx1">
                  <a:lumMod val="85000"/>
                  <a:lumOff val="15000"/>
                </a:schemeClr>
              </a:solidFill>
            </a:endParaRPr>
          </a:p>
          <a:p>
            <a:pPr marL="800100" lvl="1" indent="-342900" algn="just">
              <a:buFont typeface="Wingdings" panose="05000000000000000000" pitchFamily="2" charset="2"/>
              <a:buChar char="Ø"/>
              <a:defRPr/>
            </a:pPr>
            <a:endParaRPr lang="tr-TR" altLang="tr-TR" sz="2200" dirty="0" smtClean="0">
              <a:solidFill>
                <a:schemeClr val="tx1">
                  <a:lumMod val="85000"/>
                  <a:lumOff val="15000"/>
                </a:schemeClr>
              </a:solidFill>
            </a:endParaRPr>
          </a:p>
          <a:p>
            <a:pPr lvl="1" algn="just">
              <a:defRPr/>
            </a:pPr>
            <a:endParaRPr lang="tr-TR" altLang="tr-TR" sz="2200" dirty="0">
              <a:solidFill>
                <a:schemeClr val="bg1">
                  <a:lumMod val="50000"/>
                </a:schemeClr>
              </a:solidFill>
            </a:endParaRPr>
          </a:p>
        </p:txBody>
      </p:sp>
    </p:spTree>
    <p:extLst>
      <p:ext uri="{BB962C8B-B14F-4D97-AF65-F5344CB8AC3E}">
        <p14:creationId xmlns:p14="http://schemas.microsoft.com/office/powerpoint/2010/main" val="3012018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3153024"/>
            <a:ext cx="5112568" cy="2875819"/>
          </a:xfrm>
          <a:prstGeom prst="rect">
            <a:avLst/>
          </a:prstGeom>
        </p:spPr>
      </p:pic>
      <p:sp>
        <p:nvSpPr>
          <p:cNvPr id="19458" name="Title 1"/>
          <p:cNvSpPr>
            <a:spLocks noGrp="1"/>
          </p:cNvSpPr>
          <p:nvPr>
            <p:ph type="title"/>
          </p:nvPr>
        </p:nvSpPr>
        <p:spPr>
          <a:xfrm>
            <a:off x="428625" y="571500"/>
            <a:ext cx="8258175" cy="571500"/>
          </a:xfrm>
        </p:spPr>
        <p:txBody>
          <a:bodyPr/>
          <a:lstStyle/>
          <a:p>
            <a:r>
              <a:rPr lang="tr-TR" altLang="tr-TR" b="1" dirty="0">
                <a:solidFill>
                  <a:srgbClr val="65B2FF"/>
                </a:solidFill>
              </a:rPr>
              <a:t>Gitmeden Önce Yapılacaklar</a:t>
            </a:r>
            <a:endParaRPr lang="tr-TR" altLang="tr-TR" dirty="0" smtClean="0"/>
          </a:p>
        </p:txBody>
      </p:sp>
      <p:sp>
        <p:nvSpPr>
          <p:cNvPr id="20483" name="Content Placeholder 2"/>
          <p:cNvSpPr>
            <a:spLocks noGrp="1"/>
          </p:cNvSpPr>
          <p:nvPr>
            <p:ph sz="quarter" idx="1"/>
          </p:nvPr>
        </p:nvSpPr>
        <p:spPr>
          <a:xfrm>
            <a:off x="457200" y="1143001"/>
            <a:ext cx="6851104" cy="4806280"/>
          </a:xfrm>
        </p:spPr>
        <p:txBody>
          <a:bodyPr/>
          <a:lstStyle/>
          <a:p>
            <a:pPr marL="0" indent="0" algn="just">
              <a:buNone/>
              <a:defRPr/>
            </a:pPr>
            <a:endParaRPr lang="tr-TR" altLang="tr-TR" dirty="0" smtClean="0"/>
          </a:p>
          <a:p>
            <a:pPr marL="0" indent="0">
              <a:buFont typeface="Wingdings 3" pitchFamily="18" charset="2"/>
              <a:buNone/>
              <a:defRPr/>
            </a:pPr>
            <a:endParaRPr lang="tr-TR" altLang="tr-TR" dirty="0" smtClean="0"/>
          </a:p>
        </p:txBody>
      </p:sp>
      <p:sp>
        <p:nvSpPr>
          <p:cNvPr id="19460" name="Footer Placeholder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dirty="0" err="1" smtClean="0"/>
              <a:t>Erasmus</a:t>
            </a:r>
            <a:r>
              <a:rPr lang="tr-TR" altLang="tr-TR" dirty="0" smtClean="0"/>
              <a:t> Kurum Koordinatörlüğü                                                                          erasmus.erciyes.edu.tr</a:t>
            </a:r>
          </a:p>
        </p:txBody>
      </p:sp>
      <p:sp>
        <p:nvSpPr>
          <p:cNvPr id="2" name="Dikdörtgen 1"/>
          <p:cNvSpPr/>
          <p:nvPr/>
        </p:nvSpPr>
        <p:spPr>
          <a:xfrm>
            <a:off x="467544" y="1196752"/>
            <a:ext cx="7128792" cy="5170646"/>
          </a:xfrm>
          <a:prstGeom prst="rect">
            <a:avLst/>
          </a:prstGeom>
        </p:spPr>
        <p:txBody>
          <a:bodyPr wrap="square">
            <a:spAutoFit/>
          </a:bodyPr>
          <a:lstStyle/>
          <a:p>
            <a:pPr marL="800100" lvl="1" indent="-342900" algn="just">
              <a:buFont typeface="Wingdings" panose="05000000000000000000" pitchFamily="2" charset="2"/>
              <a:buChar char="ü"/>
              <a:defRPr/>
            </a:pPr>
            <a:r>
              <a:rPr lang="tr-TR" altLang="tr-TR" sz="2200" dirty="0">
                <a:solidFill>
                  <a:schemeClr val="bg1">
                    <a:lumMod val="65000"/>
                  </a:schemeClr>
                </a:solidFill>
              </a:rPr>
              <a:t>Bilgi formu</a:t>
            </a:r>
          </a:p>
          <a:p>
            <a:pPr marL="800100" lvl="1" indent="-342900" algn="just">
              <a:buFont typeface="Wingdings" panose="05000000000000000000" pitchFamily="2" charset="2"/>
              <a:buChar char="ü"/>
              <a:defRPr/>
            </a:pPr>
            <a:r>
              <a:rPr lang="tr-TR" altLang="tr-TR" sz="2200" dirty="0">
                <a:solidFill>
                  <a:schemeClr val="bg1">
                    <a:lumMod val="65000"/>
                  </a:schemeClr>
                </a:solidFill>
              </a:rPr>
              <a:t>Hibe sözleşmesi ve sağlık sigortası</a:t>
            </a:r>
          </a:p>
          <a:p>
            <a:pPr marL="800100" lvl="1" indent="-342900" algn="just">
              <a:buFont typeface="Wingdings" panose="05000000000000000000" pitchFamily="2" charset="2"/>
              <a:buChar char="ü"/>
              <a:defRPr/>
            </a:pPr>
            <a:r>
              <a:rPr lang="tr-TR" altLang="tr-TR" sz="2200" dirty="0">
                <a:solidFill>
                  <a:schemeClr val="bg1">
                    <a:lumMod val="65000"/>
                  </a:schemeClr>
                </a:solidFill>
              </a:rPr>
              <a:t>Bölüm izin dilekçesi</a:t>
            </a:r>
          </a:p>
          <a:p>
            <a:pPr marL="800100" lvl="1" indent="-342900" algn="just">
              <a:buFont typeface="Wingdings" panose="05000000000000000000" pitchFamily="2" charset="2"/>
              <a:buChar char="Ø"/>
              <a:defRPr/>
            </a:pPr>
            <a:r>
              <a:rPr lang="tr-TR" altLang="tr-TR" sz="2200" dirty="0">
                <a:solidFill>
                  <a:srgbClr val="C00000"/>
                </a:solidFill>
              </a:rPr>
              <a:t>Pasaport/vize </a:t>
            </a:r>
            <a:r>
              <a:rPr lang="tr-TR" altLang="tr-TR" sz="2200" dirty="0" smtClean="0">
                <a:solidFill>
                  <a:srgbClr val="C00000"/>
                </a:solidFill>
              </a:rPr>
              <a:t>kopyası</a:t>
            </a:r>
          </a:p>
          <a:p>
            <a:pPr lvl="1" algn="just">
              <a:defRPr/>
            </a:pPr>
            <a:endParaRPr lang="tr-TR" altLang="tr-TR" sz="2200" dirty="0" smtClean="0">
              <a:solidFill>
                <a:schemeClr val="bg1">
                  <a:lumMod val="50000"/>
                </a:schemeClr>
              </a:solidFill>
            </a:endParaRPr>
          </a:p>
          <a:p>
            <a:pPr lvl="1" algn="just">
              <a:defRPr/>
            </a:pPr>
            <a:endParaRPr lang="tr-TR" altLang="tr-TR" sz="2200" dirty="0">
              <a:solidFill>
                <a:schemeClr val="bg1">
                  <a:lumMod val="50000"/>
                </a:schemeClr>
              </a:solidFill>
            </a:endParaRPr>
          </a:p>
          <a:p>
            <a:pPr lvl="1" algn="just">
              <a:defRPr/>
            </a:pPr>
            <a:endParaRPr lang="tr-TR" altLang="tr-TR" sz="2200" dirty="0" smtClean="0">
              <a:solidFill>
                <a:schemeClr val="bg1">
                  <a:lumMod val="50000"/>
                </a:schemeClr>
              </a:solidFill>
            </a:endParaRPr>
          </a:p>
          <a:p>
            <a:pPr lvl="1" algn="just">
              <a:defRPr/>
            </a:pPr>
            <a:endParaRPr lang="tr-TR" altLang="tr-TR" sz="2200" dirty="0">
              <a:solidFill>
                <a:schemeClr val="bg1">
                  <a:lumMod val="50000"/>
                </a:schemeClr>
              </a:solidFill>
            </a:endParaRPr>
          </a:p>
          <a:p>
            <a:pPr lvl="1" algn="just">
              <a:defRPr/>
            </a:pPr>
            <a:endParaRPr lang="tr-TR" altLang="tr-TR" sz="2200" dirty="0" smtClean="0">
              <a:solidFill>
                <a:srgbClr val="C00000"/>
              </a:solidFill>
            </a:endParaRPr>
          </a:p>
          <a:p>
            <a:pPr lvl="1" algn="just">
              <a:defRPr/>
            </a:pPr>
            <a:r>
              <a:rPr lang="tr-TR" altLang="tr-TR" sz="2200" b="1" dirty="0" smtClean="0">
                <a:solidFill>
                  <a:srgbClr val="00B050"/>
                </a:solidFill>
              </a:rPr>
              <a:t>HİBE HESABINA </a:t>
            </a:r>
          </a:p>
          <a:p>
            <a:pPr lvl="1" algn="just">
              <a:defRPr/>
            </a:pPr>
            <a:r>
              <a:rPr lang="tr-TR" altLang="tr-TR" sz="2200" b="1" dirty="0" smtClean="0">
                <a:solidFill>
                  <a:srgbClr val="00B050"/>
                </a:solidFill>
              </a:rPr>
              <a:t>GEÇEBİLİRİZ </a:t>
            </a:r>
            <a:r>
              <a:rPr lang="tr-TR" altLang="tr-TR" sz="2200" b="1" dirty="0" smtClean="0">
                <a:solidFill>
                  <a:srgbClr val="00B050"/>
                </a:solidFill>
                <a:sym typeface="Wingdings" panose="05000000000000000000" pitchFamily="2" charset="2"/>
              </a:rPr>
              <a:t></a:t>
            </a:r>
            <a:endParaRPr lang="tr-TR" altLang="tr-TR" sz="2200" b="1" dirty="0">
              <a:solidFill>
                <a:srgbClr val="00B050"/>
              </a:solidFill>
            </a:endParaRPr>
          </a:p>
          <a:p>
            <a:pPr lvl="1" algn="just">
              <a:defRPr/>
            </a:pPr>
            <a:endParaRPr lang="tr-TR" altLang="tr-TR" sz="2200" dirty="0" smtClean="0">
              <a:solidFill>
                <a:schemeClr val="bg1">
                  <a:lumMod val="50000"/>
                </a:schemeClr>
              </a:solidFill>
            </a:endParaRPr>
          </a:p>
          <a:p>
            <a:pPr lvl="1" algn="just">
              <a:defRPr/>
            </a:pPr>
            <a:endParaRPr lang="tr-TR" altLang="tr-TR" sz="2200" dirty="0" smtClean="0">
              <a:solidFill>
                <a:schemeClr val="bg1">
                  <a:lumMod val="50000"/>
                </a:schemeClr>
              </a:solidFill>
            </a:endParaRPr>
          </a:p>
          <a:p>
            <a:pPr lvl="1" algn="just">
              <a:defRPr/>
            </a:pPr>
            <a:endParaRPr lang="tr-TR" altLang="tr-TR" sz="2200" dirty="0" smtClean="0">
              <a:solidFill>
                <a:schemeClr val="tx1">
                  <a:lumMod val="85000"/>
                  <a:lumOff val="15000"/>
                </a:schemeClr>
              </a:solidFill>
            </a:endParaRPr>
          </a:p>
          <a:p>
            <a:pPr lvl="1" algn="just">
              <a:defRPr/>
            </a:pPr>
            <a:endParaRPr lang="tr-TR" altLang="tr-TR" sz="2200" dirty="0">
              <a:solidFill>
                <a:schemeClr val="bg1">
                  <a:lumMod val="50000"/>
                </a:schemeClr>
              </a:solidFill>
            </a:endParaRPr>
          </a:p>
        </p:txBody>
      </p:sp>
    </p:spTree>
    <p:extLst>
      <p:ext uri="{BB962C8B-B14F-4D97-AF65-F5344CB8AC3E}">
        <p14:creationId xmlns:p14="http://schemas.microsoft.com/office/powerpoint/2010/main" val="818296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Numarası Yer Tutucusu 1"/>
          <p:cNvSpPr>
            <a:spLocks noGrp="1"/>
          </p:cNvSpPr>
          <p:nvPr>
            <p:ph type="sldNum" sz="quarter" idx="4294967295"/>
          </p:nvPr>
        </p:nvSpPr>
        <p:spPr bwMode="auto">
          <a:xfrm>
            <a:off x="6553200" y="6356350"/>
            <a:ext cx="2133600" cy="365125"/>
          </a:xfrm>
          <a:noFill/>
          <a:ln>
            <a:miter lim="800000"/>
            <a:headEnd/>
            <a:tailEnd/>
          </a:ln>
        </p:spPr>
        <p:txBody>
          <a:bodyPr/>
          <a:lstStyle/>
          <a:p>
            <a:endParaRPr lang="tr-TR" altLang="tr-TR" dirty="0" smtClean="0"/>
          </a:p>
        </p:txBody>
      </p:sp>
      <p:graphicFrame>
        <p:nvGraphicFramePr>
          <p:cNvPr id="5" name="Tablo 4"/>
          <p:cNvGraphicFramePr>
            <a:graphicFrameLocks noGrp="1"/>
          </p:cNvGraphicFramePr>
          <p:nvPr>
            <p:extLst>
              <p:ext uri="{D42A27DB-BD31-4B8C-83A1-F6EECF244321}">
                <p14:modId xmlns:p14="http://schemas.microsoft.com/office/powerpoint/2010/main" val="649696962"/>
              </p:ext>
            </p:extLst>
          </p:nvPr>
        </p:nvGraphicFramePr>
        <p:xfrm>
          <a:off x="1403649" y="1340768"/>
          <a:ext cx="6552728" cy="4680519"/>
        </p:xfrm>
        <a:graphic>
          <a:graphicData uri="http://schemas.openxmlformats.org/drawingml/2006/table">
            <a:tbl>
              <a:tblPr firstRow="1" firstCol="1" bandRow="1">
                <a:tableStyleId>{5C22544A-7EE6-4342-B048-85BDC9FD1C3A}</a:tableStyleId>
              </a:tblPr>
              <a:tblGrid>
                <a:gridCol w="1802055"/>
                <a:gridCol w="3380498"/>
                <a:gridCol w="1370175"/>
              </a:tblGrid>
              <a:tr h="882708">
                <a:tc>
                  <a:txBody>
                    <a:bodyPr/>
                    <a:lstStyle/>
                    <a:p>
                      <a:pPr algn="ctr">
                        <a:lnSpc>
                          <a:spcPct val="115000"/>
                        </a:lnSpc>
                        <a:spcAft>
                          <a:spcPts val="0"/>
                        </a:spcAft>
                      </a:pPr>
                      <a:r>
                        <a:rPr lang="tr-TR" sz="1200" dirty="0">
                          <a:effectLst/>
                        </a:rPr>
                        <a:t>Hayat pahalılığına göre ülke türleri</a:t>
                      </a:r>
                      <a:endParaRPr lang="en-GB" sz="1200" dirty="0">
                        <a:effectLst/>
                        <a:latin typeface="Times New Roman"/>
                        <a:ea typeface="Times New Roman"/>
                        <a:cs typeface="Times New Roman"/>
                      </a:endParaRPr>
                    </a:p>
                  </a:txBody>
                  <a:tcPr marL="68571" marR="68571" marT="0" marB="0" anchor="ctr"/>
                </a:tc>
                <a:tc>
                  <a:txBody>
                    <a:bodyPr/>
                    <a:lstStyle/>
                    <a:p>
                      <a:pPr algn="ctr">
                        <a:lnSpc>
                          <a:spcPct val="115000"/>
                        </a:lnSpc>
                        <a:spcAft>
                          <a:spcPts val="0"/>
                        </a:spcAft>
                      </a:pPr>
                      <a:r>
                        <a:rPr lang="tr-TR" sz="1200">
                          <a:effectLst/>
                        </a:rPr>
                        <a:t>Hareketlilikte Misafir Olunan Ülkeler</a:t>
                      </a:r>
                      <a:endParaRPr lang="en-GB" sz="1200">
                        <a:effectLst/>
                        <a:latin typeface="Times New Roman"/>
                        <a:ea typeface="Times New Roman"/>
                        <a:cs typeface="Times New Roman"/>
                      </a:endParaRPr>
                    </a:p>
                  </a:txBody>
                  <a:tcPr marL="68571" marR="68571" marT="0" marB="0" anchor="ctr"/>
                </a:tc>
                <a:tc>
                  <a:txBody>
                    <a:bodyPr/>
                    <a:lstStyle/>
                    <a:p>
                      <a:pPr algn="ctr">
                        <a:lnSpc>
                          <a:spcPct val="115000"/>
                        </a:lnSpc>
                        <a:spcAft>
                          <a:spcPts val="0"/>
                        </a:spcAft>
                      </a:pPr>
                      <a:r>
                        <a:rPr lang="tr-TR" sz="1200">
                          <a:effectLst/>
                        </a:rPr>
                        <a:t>Aylık Öğrenci Öğrenim Hibesi (€)</a:t>
                      </a:r>
                      <a:endParaRPr lang="en-GB" sz="1200">
                        <a:effectLst/>
                        <a:latin typeface="Times New Roman"/>
                        <a:ea typeface="Times New Roman"/>
                        <a:cs typeface="Times New Roman"/>
                      </a:endParaRPr>
                    </a:p>
                  </a:txBody>
                  <a:tcPr marL="68571" marR="68571" marT="0" marB="0" anchor="ctr"/>
                </a:tc>
              </a:tr>
              <a:tr h="1265937">
                <a:tc>
                  <a:txBody>
                    <a:bodyPr/>
                    <a:lstStyle/>
                    <a:p>
                      <a:pPr algn="l">
                        <a:lnSpc>
                          <a:spcPct val="115000"/>
                        </a:lnSpc>
                        <a:spcAft>
                          <a:spcPts val="0"/>
                        </a:spcAft>
                      </a:pPr>
                      <a:r>
                        <a:rPr lang="tr-TR" sz="1200">
                          <a:effectLst/>
                        </a:rPr>
                        <a:t>1. Grup Program Ülkeleri</a:t>
                      </a:r>
                      <a:endParaRPr lang="en-GB" sz="1200">
                        <a:effectLst/>
                        <a:latin typeface="Times New Roman"/>
                        <a:ea typeface="Times New Roman"/>
                        <a:cs typeface="Times New Roman"/>
                      </a:endParaRPr>
                    </a:p>
                  </a:txBody>
                  <a:tcPr marL="68571" marR="68571" marT="0" marB="0" anchor="ctr"/>
                </a:tc>
                <a:tc>
                  <a:txBody>
                    <a:bodyPr/>
                    <a:lstStyle/>
                    <a:p>
                      <a:pPr algn="l">
                        <a:lnSpc>
                          <a:spcPct val="115000"/>
                        </a:lnSpc>
                        <a:spcAft>
                          <a:spcPts val="0"/>
                        </a:spcAft>
                      </a:pPr>
                      <a:r>
                        <a:rPr lang="tr-TR" sz="1200" dirty="0">
                          <a:effectLst/>
                        </a:rPr>
                        <a:t>Avusturya, Danimarka, Finlandiya, Fransa, İrlanda, İtalya, Lihtenştayn, Norveç, İsveç, İsviçre, Birleşik Krallık</a:t>
                      </a:r>
                      <a:endParaRPr lang="en-GB" sz="1200" dirty="0">
                        <a:effectLst/>
                        <a:latin typeface="Times New Roman"/>
                        <a:ea typeface="Times New Roman"/>
                        <a:cs typeface="Times New Roman"/>
                      </a:endParaRPr>
                    </a:p>
                  </a:txBody>
                  <a:tcPr marL="68571" marR="68571" marT="0" marB="0" anchor="ctr"/>
                </a:tc>
                <a:tc>
                  <a:txBody>
                    <a:bodyPr/>
                    <a:lstStyle/>
                    <a:p>
                      <a:pPr algn="ctr">
                        <a:lnSpc>
                          <a:spcPct val="115000"/>
                        </a:lnSpc>
                        <a:spcAft>
                          <a:spcPts val="0"/>
                        </a:spcAft>
                      </a:pPr>
                      <a:r>
                        <a:rPr lang="tr-TR" sz="1200">
                          <a:effectLst/>
                        </a:rPr>
                        <a:t>500</a:t>
                      </a:r>
                      <a:endParaRPr lang="en-GB" sz="1200">
                        <a:effectLst/>
                        <a:latin typeface="Times New Roman"/>
                        <a:ea typeface="Times New Roman"/>
                        <a:cs typeface="Times New Roman"/>
                      </a:endParaRPr>
                    </a:p>
                  </a:txBody>
                  <a:tcPr marL="68571" marR="68571" marT="0" marB="0" anchor="ctr"/>
                </a:tc>
              </a:tr>
              <a:tr h="1265937">
                <a:tc>
                  <a:txBody>
                    <a:bodyPr/>
                    <a:lstStyle/>
                    <a:p>
                      <a:pPr algn="l">
                        <a:lnSpc>
                          <a:spcPct val="115000"/>
                        </a:lnSpc>
                        <a:spcAft>
                          <a:spcPts val="0"/>
                        </a:spcAft>
                      </a:pPr>
                      <a:r>
                        <a:rPr lang="tr-TR" sz="1200">
                          <a:effectLst/>
                        </a:rPr>
                        <a:t>2. Grup Program Ülkeleri</a:t>
                      </a:r>
                      <a:endParaRPr lang="en-GB" sz="1200">
                        <a:effectLst/>
                        <a:latin typeface="Times New Roman"/>
                        <a:ea typeface="Times New Roman"/>
                        <a:cs typeface="Times New Roman"/>
                      </a:endParaRPr>
                    </a:p>
                  </a:txBody>
                  <a:tcPr marL="68571" marR="68571" marT="0" marB="0" anchor="ctr"/>
                </a:tc>
                <a:tc>
                  <a:txBody>
                    <a:bodyPr/>
                    <a:lstStyle/>
                    <a:p>
                      <a:pPr algn="l">
                        <a:lnSpc>
                          <a:spcPct val="115000"/>
                        </a:lnSpc>
                        <a:spcAft>
                          <a:spcPts val="0"/>
                        </a:spcAft>
                      </a:pPr>
                      <a:r>
                        <a:rPr lang="tr-TR" sz="1200" dirty="0">
                          <a:effectLst/>
                        </a:rPr>
                        <a:t>Belçika, Hırvatistan, Çek Cumhuriyeti, Kıbrıs Rum Kesimi, Almanya, Yunanistan, İzlanda, Lüksemburg, Hollanda, Portekiz, Slovenya, İspanya, Türkiye</a:t>
                      </a:r>
                      <a:endParaRPr lang="en-GB" sz="1200" dirty="0">
                        <a:effectLst/>
                        <a:latin typeface="Times New Roman"/>
                        <a:ea typeface="Times New Roman"/>
                        <a:cs typeface="Times New Roman"/>
                      </a:endParaRPr>
                    </a:p>
                  </a:txBody>
                  <a:tcPr marL="68571" marR="68571" marT="0" marB="0" anchor="ctr"/>
                </a:tc>
                <a:tc>
                  <a:txBody>
                    <a:bodyPr/>
                    <a:lstStyle/>
                    <a:p>
                      <a:pPr algn="ctr">
                        <a:lnSpc>
                          <a:spcPct val="115000"/>
                        </a:lnSpc>
                        <a:spcAft>
                          <a:spcPts val="0"/>
                        </a:spcAft>
                      </a:pPr>
                      <a:r>
                        <a:rPr lang="tr-TR" sz="1200">
                          <a:effectLst/>
                        </a:rPr>
                        <a:t>400</a:t>
                      </a:r>
                      <a:endParaRPr lang="en-GB" sz="1200">
                        <a:effectLst/>
                        <a:latin typeface="Times New Roman"/>
                        <a:ea typeface="Times New Roman"/>
                        <a:cs typeface="Times New Roman"/>
                      </a:endParaRPr>
                    </a:p>
                  </a:txBody>
                  <a:tcPr marL="68571" marR="68571" marT="0" marB="0" anchor="ctr"/>
                </a:tc>
              </a:tr>
              <a:tr h="1265937">
                <a:tc>
                  <a:txBody>
                    <a:bodyPr/>
                    <a:lstStyle/>
                    <a:p>
                      <a:pPr algn="l">
                        <a:lnSpc>
                          <a:spcPct val="115000"/>
                        </a:lnSpc>
                        <a:spcAft>
                          <a:spcPts val="0"/>
                        </a:spcAft>
                      </a:pPr>
                      <a:r>
                        <a:rPr lang="tr-TR" sz="1200">
                          <a:effectLst/>
                        </a:rPr>
                        <a:t>3. Grup Program Ülkeleri</a:t>
                      </a:r>
                      <a:endParaRPr lang="en-GB" sz="1200">
                        <a:effectLst/>
                        <a:latin typeface="Times New Roman"/>
                        <a:ea typeface="Times New Roman"/>
                        <a:cs typeface="Times New Roman"/>
                      </a:endParaRPr>
                    </a:p>
                  </a:txBody>
                  <a:tcPr marL="68571" marR="68571" marT="0" marB="0" anchor="ctr"/>
                </a:tc>
                <a:tc>
                  <a:txBody>
                    <a:bodyPr/>
                    <a:lstStyle/>
                    <a:p>
                      <a:pPr algn="l">
                        <a:lnSpc>
                          <a:spcPct val="115000"/>
                        </a:lnSpc>
                        <a:spcAft>
                          <a:spcPts val="0"/>
                        </a:spcAft>
                      </a:pPr>
                      <a:r>
                        <a:rPr lang="tr-TR" sz="1200" dirty="0">
                          <a:effectLst/>
                        </a:rPr>
                        <a:t>Bulgaristan, Estonya, Macaristan, Letonya, Litvanya, Malta, Polonya, Romanya, Slovakya, Makedonya</a:t>
                      </a:r>
                      <a:endParaRPr lang="en-GB" sz="1200" dirty="0">
                        <a:effectLst/>
                        <a:latin typeface="Times New Roman"/>
                        <a:ea typeface="Times New Roman"/>
                        <a:cs typeface="Times New Roman"/>
                      </a:endParaRPr>
                    </a:p>
                  </a:txBody>
                  <a:tcPr marL="68571" marR="68571" marT="0" marB="0" anchor="ctr"/>
                </a:tc>
                <a:tc>
                  <a:txBody>
                    <a:bodyPr/>
                    <a:lstStyle/>
                    <a:p>
                      <a:pPr algn="ctr">
                        <a:lnSpc>
                          <a:spcPct val="115000"/>
                        </a:lnSpc>
                        <a:spcAft>
                          <a:spcPts val="0"/>
                        </a:spcAft>
                      </a:pPr>
                      <a:r>
                        <a:rPr lang="tr-TR" sz="1200" dirty="0">
                          <a:effectLst/>
                        </a:rPr>
                        <a:t>300</a:t>
                      </a:r>
                      <a:endParaRPr lang="en-GB" sz="1200" dirty="0">
                        <a:effectLst/>
                        <a:latin typeface="Times New Roman"/>
                        <a:ea typeface="Times New Roman"/>
                        <a:cs typeface="Times New Roman"/>
                      </a:endParaRPr>
                    </a:p>
                  </a:txBody>
                  <a:tcPr marL="68571" marR="68571" marT="0" marB="0" anchor="ctr"/>
                </a:tc>
              </a:tr>
            </a:tbl>
          </a:graphicData>
        </a:graphic>
      </p:graphicFrame>
      <p:sp>
        <p:nvSpPr>
          <p:cNvPr id="2" name="Dikdörtgen 1"/>
          <p:cNvSpPr/>
          <p:nvPr/>
        </p:nvSpPr>
        <p:spPr>
          <a:xfrm>
            <a:off x="539552" y="620688"/>
            <a:ext cx="2831224" cy="584775"/>
          </a:xfrm>
          <a:prstGeom prst="rect">
            <a:avLst/>
          </a:prstGeom>
        </p:spPr>
        <p:txBody>
          <a:bodyPr wrap="none">
            <a:spAutoFit/>
          </a:bodyPr>
          <a:lstStyle/>
          <a:p>
            <a:r>
              <a:rPr lang="tr-TR" altLang="tr-TR" sz="3200" b="1" dirty="0">
                <a:solidFill>
                  <a:srgbClr val="C00000"/>
                </a:solidFill>
              </a:rPr>
              <a:t>HİBE HESABI</a:t>
            </a:r>
            <a:endParaRPr lang="tr-TR" sz="3200" b="1" dirty="0"/>
          </a:p>
        </p:txBody>
      </p:sp>
    </p:spTree>
    <p:extLst>
      <p:ext uri="{BB962C8B-B14F-4D97-AF65-F5344CB8AC3E}">
        <p14:creationId xmlns:p14="http://schemas.microsoft.com/office/powerpoint/2010/main" val="4018273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Unvan 1"/>
          <p:cNvSpPr>
            <a:spLocks noGrp="1"/>
          </p:cNvSpPr>
          <p:nvPr>
            <p:ph type="title"/>
          </p:nvPr>
        </p:nvSpPr>
        <p:spPr>
          <a:xfrm>
            <a:off x="428625" y="571500"/>
            <a:ext cx="8258175" cy="571500"/>
          </a:xfrm>
        </p:spPr>
        <p:txBody>
          <a:bodyPr/>
          <a:lstStyle/>
          <a:p>
            <a:r>
              <a:rPr lang="tr-TR" altLang="tr-TR" b="1" dirty="0" smtClean="0">
                <a:solidFill>
                  <a:srgbClr val="C00000"/>
                </a:solidFill>
              </a:rPr>
              <a:t>HİBE HESABI</a:t>
            </a:r>
            <a:endParaRPr lang="tr-TR" altLang="tr-TR" b="1" dirty="0" smtClean="0">
              <a:solidFill>
                <a:srgbClr val="C00000"/>
              </a:solidFill>
            </a:endParaRPr>
          </a:p>
        </p:txBody>
      </p:sp>
      <p:sp>
        <p:nvSpPr>
          <p:cNvPr id="30723" name="İçerik Yer Tutucusu 2"/>
          <p:cNvSpPr>
            <a:spLocks noGrp="1"/>
          </p:cNvSpPr>
          <p:nvPr>
            <p:ph sz="quarter" idx="1"/>
          </p:nvPr>
        </p:nvSpPr>
        <p:spPr>
          <a:xfrm>
            <a:off x="457200" y="1219200"/>
            <a:ext cx="8229600" cy="4937125"/>
          </a:xfrm>
        </p:spPr>
        <p:txBody>
          <a:bodyPr/>
          <a:lstStyle/>
          <a:p>
            <a:r>
              <a:rPr lang="tr-TR" altLang="tr-TR" dirty="0" err="1" smtClean="0"/>
              <a:t>Erasmus</a:t>
            </a:r>
            <a:r>
              <a:rPr lang="tr-TR" altLang="tr-TR" dirty="0" smtClean="0"/>
              <a:t> hibenizin %80 i gitmeden önce kabul mektubunuzda belirtilen tarihlere göre hesaplanır. %20si ise döndükten sonra katılım sertifikası ve pasaporttaki tarihlere göre hesaplanır.</a:t>
            </a:r>
          </a:p>
          <a:p>
            <a:r>
              <a:rPr lang="tr-TR" altLang="tr-TR" dirty="0" smtClean="0"/>
              <a:t>Planlanan süreden daha az hareketlilik gerçekleştiren öğrencilerin kalan hibelerinden kesinti yapılabilir ve ya fark fazlaysa öğrenciden belli miktar hibe iadesi istenir. </a:t>
            </a:r>
          </a:p>
          <a:p>
            <a:endParaRPr lang="tr-TR" altLang="tr-TR" dirty="0" smtClean="0"/>
          </a:p>
          <a:p>
            <a:endParaRPr lang="tr-TR" altLang="tr-TR" dirty="0" smtClean="0"/>
          </a:p>
        </p:txBody>
      </p:sp>
      <p:sp>
        <p:nvSpPr>
          <p:cNvPr id="30724"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extLst>
      <p:ext uri="{BB962C8B-B14F-4D97-AF65-F5344CB8AC3E}">
        <p14:creationId xmlns:p14="http://schemas.microsoft.com/office/powerpoint/2010/main" val="37917257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Unvan 1"/>
          <p:cNvSpPr>
            <a:spLocks noGrp="1"/>
          </p:cNvSpPr>
          <p:nvPr>
            <p:ph type="title"/>
          </p:nvPr>
        </p:nvSpPr>
        <p:spPr>
          <a:xfrm>
            <a:off x="428625" y="571500"/>
            <a:ext cx="8258175" cy="571500"/>
          </a:xfrm>
        </p:spPr>
        <p:txBody>
          <a:bodyPr/>
          <a:lstStyle/>
          <a:p>
            <a:r>
              <a:rPr lang="tr-TR" altLang="tr-TR" b="1" dirty="0">
                <a:solidFill>
                  <a:srgbClr val="C00000"/>
                </a:solidFill>
              </a:rPr>
              <a:t>HİBE HESABI</a:t>
            </a:r>
            <a:endParaRPr lang="tr-TR" altLang="tr-TR" b="1" dirty="0" smtClean="0">
              <a:solidFill>
                <a:srgbClr val="C00000"/>
              </a:solidFill>
            </a:endParaRPr>
          </a:p>
        </p:txBody>
      </p:sp>
      <p:sp>
        <p:nvSpPr>
          <p:cNvPr id="30723" name="İçerik Yer Tutucusu 2"/>
          <p:cNvSpPr>
            <a:spLocks noGrp="1"/>
          </p:cNvSpPr>
          <p:nvPr>
            <p:ph sz="quarter" idx="1"/>
          </p:nvPr>
        </p:nvSpPr>
        <p:spPr>
          <a:xfrm>
            <a:off x="457200" y="1219200"/>
            <a:ext cx="8229600" cy="4937125"/>
          </a:xfrm>
        </p:spPr>
        <p:txBody>
          <a:bodyPr/>
          <a:lstStyle/>
          <a:p>
            <a:r>
              <a:rPr lang="tr-TR" altLang="tr-TR" dirty="0" smtClean="0">
                <a:solidFill>
                  <a:schemeClr val="tx1">
                    <a:lumMod val="95000"/>
                    <a:lumOff val="5000"/>
                  </a:schemeClr>
                </a:solidFill>
              </a:rPr>
              <a:t>Karşı </a:t>
            </a:r>
            <a:r>
              <a:rPr lang="tr-TR" altLang="tr-TR" dirty="0" smtClean="0">
                <a:solidFill>
                  <a:schemeClr val="tx1">
                    <a:lumMod val="95000"/>
                    <a:lumOff val="5000"/>
                  </a:schemeClr>
                </a:solidFill>
              </a:rPr>
              <a:t>kurumdan aldığınız, öğrenim anlaşmanızda belirttiğiniz derslerin toplam kredisinin </a:t>
            </a:r>
            <a:r>
              <a:rPr lang="tr-TR" altLang="tr-TR" dirty="0" smtClean="0">
                <a:solidFill>
                  <a:schemeClr val="tx1">
                    <a:lumMod val="95000"/>
                    <a:lumOff val="5000"/>
                  </a:schemeClr>
                </a:solidFill>
              </a:rPr>
              <a:t>yarısından fazlasından başarılı </a:t>
            </a:r>
            <a:r>
              <a:rPr lang="tr-TR" altLang="tr-TR" dirty="0" smtClean="0">
                <a:solidFill>
                  <a:schemeClr val="tx1">
                    <a:lumMod val="95000"/>
                    <a:lumOff val="5000"/>
                  </a:schemeClr>
                </a:solidFill>
              </a:rPr>
              <a:t>olmanız durumunda </a:t>
            </a:r>
            <a:r>
              <a:rPr lang="tr-TR" altLang="tr-TR" dirty="0" err="1" smtClean="0">
                <a:solidFill>
                  <a:schemeClr val="tx1">
                    <a:lumMod val="95000"/>
                    <a:lumOff val="5000"/>
                  </a:schemeClr>
                </a:solidFill>
              </a:rPr>
              <a:t>Erasmus</a:t>
            </a:r>
            <a:r>
              <a:rPr lang="tr-TR" altLang="tr-TR" dirty="0" smtClean="0">
                <a:solidFill>
                  <a:schemeClr val="tx1">
                    <a:lumMod val="95000"/>
                    <a:lumOff val="5000"/>
                  </a:schemeClr>
                </a:solidFill>
              </a:rPr>
              <a:t> hibenizde kesinti olmaz. </a:t>
            </a:r>
            <a:r>
              <a:rPr lang="tr-TR" altLang="tr-TR" dirty="0" smtClean="0">
                <a:solidFill>
                  <a:srgbClr val="C00000"/>
                </a:solidFill>
              </a:rPr>
              <a:t>Ancak daha az krediden başarılı olursanız </a:t>
            </a:r>
            <a:r>
              <a:rPr lang="tr-TR" altLang="tr-TR" dirty="0" smtClean="0">
                <a:solidFill>
                  <a:srgbClr val="C00000"/>
                </a:solidFill>
              </a:rPr>
              <a:t>hibenizde kesinti yapılacaktır. </a:t>
            </a:r>
            <a:r>
              <a:rPr lang="tr-TR" altLang="tr-TR" dirty="0" smtClean="0">
                <a:solidFill>
                  <a:srgbClr val="C00000"/>
                </a:solidFill>
              </a:rPr>
              <a:t>Bütün derslerden başarısız olmanız durumunda tüm hibenizin iadesi istenebilir.</a:t>
            </a:r>
          </a:p>
          <a:p>
            <a:endParaRPr lang="tr-TR" altLang="tr-TR" dirty="0" smtClean="0"/>
          </a:p>
          <a:p>
            <a:endParaRPr lang="tr-TR" altLang="tr-TR" dirty="0" smtClean="0"/>
          </a:p>
        </p:txBody>
      </p:sp>
      <p:sp>
        <p:nvSpPr>
          <p:cNvPr id="30724"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extLst>
      <p:ext uri="{BB962C8B-B14F-4D97-AF65-F5344CB8AC3E}">
        <p14:creationId xmlns:p14="http://schemas.microsoft.com/office/powerpoint/2010/main" val="868684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3573016"/>
            <a:ext cx="2938636" cy="2922310"/>
          </a:xfrm>
          <a:prstGeom prst="rect">
            <a:avLst/>
          </a:prstGeom>
        </p:spPr>
      </p:pic>
      <p:sp>
        <p:nvSpPr>
          <p:cNvPr id="20482" name="Unvan 1"/>
          <p:cNvSpPr>
            <a:spLocks noGrp="1"/>
          </p:cNvSpPr>
          <p:nvPr>
            <p:ph type="title"/>
          </p:nvPr>
        </p:nvSpPr>
        <p:spPr>
          <a:xfrm>
            <a:off x="428625" y="571500"/>
            <a:ext cx="8258175" cy="571500"/>
          </a:xfrm>
        </p:spPr>
        <p:txBody>
          <a:bodyPr/>
          <a:lstStyle/>
          <a:p>
            <a:r>
              <a:rPr lang="tr-TR" altLang="tr-TR" b="1" dirty="0">
                <a:solidFill>
                  <a:srgbClr val="65B2FF"/>
                </a:solidFill>
              </a:rPr>
              <a:t>Gitmeden Önce Yapılacaklar</a:t>
            </a:r>
            <a:endParaRPr lang="tr-TR" altLang="tr-TR" dirty="0" smtClean="0"/>
          </a:p>
        </p:txBody>
      </p:sp>
      <p:sp>
        <p:nvSpPr>
          <p:cNvPr id="25603" name="İçerik Yer Tutucusu 2"/>
          <p:cNvSpPr>
            <a:spLocks noGrp="1"/>
          </p:cNvSpPr>
          <p:nvPr>
            <p:ph sz="quarter" idx="1"/>
          </p:nvPr>
        </p:nvSpPr>
        <p:spPr>
          <a:xfrm>
            <a:off x="457200" y="1219200"/>
            <a:ext cx="8229600" cy="4937125"/>
          </a:xfrm>
        </p:spPr>
        <p:txBody>
          <a:bodyPr/>
          <a:lstStyle/>
          <a:p>
            <a:pPr marL="0" indent="0" algn="ctr">
              <a:buNone/>
              <a:defRPr/>
            </a:pPr>
            <a:r>
              <a:rPr lang="tr-TR" altLang="tr-TR" dirty="0" smtClean="0">
                <a:solidFill>
                  <a:srgbClr val="C00000"/>
                </a:solidFill>
              </a:rPr>
              <a:t>OLS (Online </a:t>
            </a:r>
            <a:r>
              <a:rPr lang="tr-TR" altLang="tr-TR" dirty="0" err="1" smtClean="0">
                <a:solidFill>
                  <a:srgbClr val="C00000"/>
                </a:solidFill>
              </a:rPr>
              <a:t>Linguistic</a:t>
            </a:r>
            <a:r>
              <a:rPr lang="tr-TR" altLang="tr-TR" dirty="0" smtClean="0">
                <a:solidFill>
                  <a:srgbClr val="C00000"/>
                </a:solidFill>
              </a:rPr>
              <a:t> </a:t>
            </a:r>
            <a:r>
              <a:rPr lang="tr-TR" altLang="tr-TR" dirty="0" err="1" smtClean="0">
                <a:solidFill>
                  <a:srgbClr val="C00000"/>
                </a:solidFill>
              </a:rPr>
              <a:t>Support</a:t>
            </a:r>
            <a:r>
              <a:rPr lang="tr-TR" altLang="tr-TR" dirty="0" smtClean="0">
                <a:solidFill>
                  <a:srgbClr val="C00000"/>
                </a:solidFill>
              </a:rPr>
              <a:t>) </a:t>
            </a:r>
          </a:p>
          <a:p>
            <a:pPr marL="0" indent="0" algn="ctr">
              <a:buNone/>
              <a:defRPr/>
            </a:pPr>
            <a:r>
              <a:rPr lang="tr-TR" altLang="tr-TR" dirty="0" err="1" smtClean="0">
                <a:solidFill>
                  <a:srgbClr val="C00000"/>
                </a:solidFill>
              </a:rPr>
              <a:t>Çevirimiçi</a:t>
            </a:r>
            <a:r>
              <a:rPr lang="tr-TR" altLang="tr-TR" dirty="0" smtClean="0">
                <a:solidFill>
                  <a:srgbClr val="C00000"/>
                </a:solidFill>
              </a:rPr>
              <a:t> Dil Desteği </a:t>
            </a:r>
            <a:endParaRPr lang="tr-TR" altLang="tr-TR" dirty="0"/>
          </a:p>
          <a:p>
            <a:pPr marL="0" indent="0" algn="just">
              <a:buNone/>
              <a:defRPr/>
            </a:pPr>
            <a:r>
              <a:rPr lang="tr-TR" altLang="tr-TR" dirty="0" smtClean="0"/>
              <a:t>Mail ile bir online dil sınavı gelecektir. Bu sınavda </a:t>
            </a:r>
            <a:r>
              <a:rPr lang="tr-TR" altLang="tr-TR" b="1" dirty="0" smtClean="0"/>
              <a:t>başarılı ya da başarısız olma durumu yoktur</a:t>
            </a:r>
            <a:r>
              <a:rPr lang="tr-TR" altLang="tr-TR" dirty="0" smtClean="0"/>
              <a:t>.</a:t>
            </a:r>
          </a:p>
          <a:p>
            <a:pPr marL="0" indent="0" algn="just">
              <a:buNone/>
              <a:defRPr/>
            </a:pPr>
            <a:r>
              <a:rPr lang="tr-TR" altLang="tr-TR" dirty="0" smtClean="0"/>
              <a:t>Sınavın amacı sizin gitmeden önce ve döndükten sonraki dil seviyenizi görmektir. Sınavları almak </a:t>
            </a:r>
            <a:r>
              <a:rPr lang="tr-TR" altLang="tr-TR" u="sng" dirty="0" smtClean="0">
                <a:solidFill>
                  <a:srgbClr val="C00000"/>
                </a:solidFill>
              </a:rPr>
              <a:t>zorunludur. </a:t>
            </a:r>
          </a:p>
          <a:p>
            <a:pPr marL="0" indent="0">
              <a:buNone/>
              <a:defRPr/>
            </a:pPr>
            <a:endParaRPr lang="tr-TR" altLang="tr-TR" dirty="0" smtClean="0"/>
          </a:p>
        </p:txBody>
      </p:sp>
      <p:sp>
        <p:nvSpPr>
          <p:cNvPr id="20484"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Öğrenci Bilgi Sistemi - Google Chrome"/>
          <p:cNvPicPr>
            <a:picLocks noChangeAspect="1"/>
          </p:cNvPicPr>
          <p:nvPr/>
        </p:nvPicPr>
        <p:blipFill rotWithShape="1">
          <a:blip r:embed="rId2">
            <a:extLst>
              <a:ext uri="{BEBA8EAE-BF5A-486C-A8C5-ECC9F3942E4B}">
                <a14:imgProps xmlns:a14="http://schemas.microsoft.com/office/drawing/2010/main">
                  <a14:imgLayer r:embed="rId3">
                    <a14:imgEffect>
                      <a14:sharpenSoften amount="-24000"/>
                    </a14:imgEffect>
                  </a14:imgLayer>
                </a14:imgProps>
              </a:ext>
              <a:ext uri="{28A0092B-C50C-407E-A947-70E740481C1C}">
                <a14:useLocalDpi xmlns:a14="http://schemas.microsoft.com/office/drawing/2010/main" val="0"/>
              </a:ext>
            </a:extLst>
          </a:blip>
          <a:srcRect t="10004" r="1441" b="7484"/>
          <a:stretch/>
        </p:blipFill>
        <p:spPr>
          <a:xfrm>
            <a:off x="323528" y="2492896"/>
            <a:ext cx="8568952" cy="3888819"/>
          </a:xfrm>
          <a:prstGeom prst="rect">
            <a:avLst/>
          </a:prstGeom>
        </p:spPr>
      </p:pic>
      <p:sp>
        <p:nvSpPr>
          <p:cNvPr id="26627" name="İçerik Yer Tutucusu 2"/>
          <p:cNvSpPr>
            <a:spLocks noGrp="1"/>
          </p:cNvSpPr>
          <p:nvPr>
            <p:ph sz="quarter" idx="1"/>
          </p:nvPr>
        </p:nvSpPr>
        <p:spPr>
          <a:xfrm>
            <a:off x="323528" y="1268760"/>
            <a:ext cx="8229600" cy="4239493"/>
          </a:xfrm>
        </p:spPr>
        <p:txBody>
          <a:bodyPr/>
          <a:lstStyle/>
          <a:p>
            <a:r>
              <a:rPr lang="tr-TR" altLang="tr-TR" dirty="0"/>
              <a:t>Kayıt/Harç </a:t>
            </a:r>
            <a:r>
              <a:rPr lang="tr-TR" altLang="tr-TR" dirty="0" smtClean="0"/>
              <a:t>yükümlülüğünüz </a:t>
            </a:r>
            <a:r>
              <a:rPr lang="tr-TR" altLang="tr-TR" dirty="0" smtClean="0">
                <a:solidFill>
                  <a:srgbClr val="C00000"/>
                </a:solidFill>
              </a:rPr>
              <a:t>var</a:t>
            </a:r>
            <a:r>
              <a:rPr lang="tr-TR" altLang="tr-TR" dirty="0" smtClean="0"/>
              <a:t>.</a:t>
            </a:r>
            <a:endParaRPr lang="tr-TR" altLang="tr-TR" dirty="0"/>
          </a:p>
          <a:p>
            <a:r>
              <a:rPr lang="tr-TR" altLang="tr-TR" dirty="0"/>
              <a:t>Ders seçimi </a:t>
            </a:r>
            <a:r>
              <a:rPr lang="tr-TR" altLang="tr-TR" dirty="0">
                <a:solidFill>
                  <a:srgbClr val="C00000"/>
                </a:solidFill>
              </a:rPr>
              <a:t>yok</a:t>
            </a:r>
            <a:r>
              <a:rPr lang="tr-TR" altLang="tr-TR" dirty="0"/>
              <a:t>.</a:t>
            </a:r>
          </a:p>
          <a:p>
            <a:pPr marL="0" indent="0">
              <a:buNone/>
              <a:defRPr/>
            </a:pPr>
            <a:endParaRPr lang="tr-TR" altLang="tr-TR" dirty="0" smtClean="0"/>
          </a:p>
          <a:p>
            <a:pPr marL="0" indent="0">
              <a:buNone/>
              <a:defRPr/>
            </a:pPr>
            <a:endParaRPr lang="tr-TR" altLang="tr-TR" dirty="0"/>
          </a:p>
          <a:p>
            <a:pPr marL="0" indent="0" algn="just">
              <a:buNone/>
              <a:defRPr/>
            </a:pPr>
            <a:endParaRPr lang="tr-TR" altLang="tr-TR" dirty="0" smtClean="0"/>
          </a:p>
          <a:p>
            <a:pPr marL="0" indent="0" algn="just">
              <a:buNone/>
              <a:defRPr/>
            </a:pPr>
            <a:endParaRPr lang="tr-TR" altLang="tr-TR" dirty="0" smtClean="0"/>
          </a:p>
          <a:p>
            <a:pPr marL="0" indent="0">
              <a:lnSpc>
                <a:spcPct val="150000"/>
              </a:lnSpc>
              <a:buNone/>
              <a:defRPr/>
            </a:pPr>
            <a:r>
              <a:rPr lang="tr-TR" altLang="tr-TR" dirty="0" err="1" smtClean="0"/>
              <a:t>Erasmus</a:t>
            </a:r>
            <a:r>
              <a:rPr lang="tr-TR" altLang="tr-TR" dirty="0" smtClean="0"/>
              <a:t> Uzmanınız tarafından Öğrenci İşleri Daire Başkanlığı’na </a:t>
            </a:r>
            <a:r>
              <a:rPr lang="tr-TR" altLang="tr-TR" dirty="0" err="1" smtClean="0">
                <a:solidFill>
                  <a:srgbClr val="C00000"/>
                </a:solidFill>
              </a:rPr>
              <a:t>Erasmus</a:t>
            </a:r>
            <a:r>
              <a:rPr lang="tr-TR" altLang="tr-TR" dirty="0" smtClean="0">
                <a:solidFill>
                  <a:srgbClr val="C00000"/>
                </a:solidFill>
              </a:rPr>
              <a:t> Öğrencisi</a:t>
            </a:r>
            <a:r>
              <a:rPr lang="tr-TR" altLang="tr-TR" dirty="0" smtClean="0"/>
              <a:t> olduğunuz resmi olarak bildirilmektedir.</a:t>
            </a:r>
          </a:p>
        </p:txBody>
      </p:sp>
      <p:sp>
        <p:nvSpPr>
          <p:cNvPr id="21508"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dirty="0" err="1" smtClean="0"/>
              <a:t>Erasmus</a:t>
            </a:r>
            <a:r>
              <a:rPr lang="tr-TR" altLang="tr-TR" dirty="0" smtClean="0"/>
              <a:t> Kurum Koordinatörlüğü                                                                          erasmus.erciyes.edu.tr</a:t>
            </a:r>
          </a:p>
        </p:txBody>
      </p:sp>
      <p:sp>
        <p:nvSpPr>
          <p:cNvPr id="2" name="Başlık 1"/>
          <p:cNvSpPr>
            <a:spLocks noGrp="1"/>
          </p:cNvSpPr>
          <p:nvPr>
            <p:ph type="title"/>
          </p:nvPr>
        </p:nvSpPr>
        <p:spPr/>
        <p:txBody>
          <a:bodyPr/>
          <a:lstStyle/>
          <a:p>
            <a:r>
              <a:rPr lang="tr-TR" sz="2800" b="1" dirty="0" smtClean="0">
                <a:solidFill>
                  <a:srgbClr val="65B2FF"/>
                </a:solidFill>
              </a:rPr>
              <a:t>Erciyes Üniversitesindeki Statüm Ne Olacak?</a:t>
            </a:r>
            <a:endParaRPr lang="tr-TR" sz="2800" b="1" dirty="0">
              <a:solidFill>
                <a:srgbClr val="65B2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1412776"/>
            <a:ext cx="4608512" cy="4608512"/>
          </a:xfrm>
          <a:prstGeom prst="rect">
            <a:avLst/>
          </a:prstGeom>
        </p:spPr>
      </p:pic>
      <p:sp>
        <p:nvSpPr>
          <p:cNvPr id="2" name="Title 1"/>
          <p:cNvSpPr>
            <a:spLocks noGrp="1"/>
          </p:cNvSpPr>
          <p:nvPr>
            <p:ph type="title"/>
          </p:nvPr>
        </p:nvSpPr>
        <p:spPr>
          <a:xfrm>
            <a:off x="428625" y="571500"/>
            <a:ext cx="8258175" cy="571500"/>
          </a:xfrm>
        </p:spPr>
        <p:txBody>
          <a:bodyPr>
            <a:normAutofit fontScale="90000"/>
          </a:bodyPr>
          <a:lstStyle/>
          <a:p>
            <a:pPr eaLnBrk="1" fontAlgn="auto" hangingPunct="1">
              <a:spcAft>
                <a:spcPts val="0"/>
              </a:spcAft>
              <a:defRPr/>
            </a:pPr>
            <a:r>
              <a:rPr lang="tr-TR" altLang="tr-TR" b="1" dirty="0">
                <a:solidFill>
                  <a:srgbClr val="65B2FF"/>
                </a:solidFill>
              </a:rPr>
              <a:t>Genel Bilgiler</a:t>
            </a:r>
            <a:endParaRPr lang="tr-TR" dirty="0"/>
          </a:p>
        </p:txBody>
      </p:sp>
      <p:sp>
        <p:nvSpPr>
          <p:cNvPr id="35843" name="Content Placeholder 2"/>
          <p:cNvSpPr>
            <a:spLocks noGrp="1"/>
          </p:cNvSpPr>
          <p:nvPr>
            <p:ph sz="quarter" idx="1"/>
          </p:nvPr>
        </p:nvSpPr>
        <p:spPr>
          <a:xfrm>
            <a:off x="539552" y="1196752"/>
            <a:ext cx="8291264" cy="5040560"/>
          </a:xfrm>
        </p:spPr>
        <p:txBody>
          <a:bodyPr/>
          <a:lstStyle/>
          <a:p>
            <a:pPr marL="0" indent="0" eaLnBrk="1" hangingPunct="1">
              <a:buNone/>
            </a:pPr>
            <a:r>
              <a:rPr lang="tr-TR" altLang="tr-TR" dirty="0" smtClean="0">
                <a:solidFill>
                  <a:srgbClr val="C00000"/>
                </a:solidFill>
              </a:rPr>
              <a:t>ERASMUS+ PROGRAMININ GENEL AMAÇLARI</a:t>
            </a:r>
          </a:p>
          <a:p>
            <a:pPr eaLnBrk="1" hangingPunct="1"/>
            <a:r>
              <a:rPr lang="tr-TR" altLang="tr-TR" dirty="0" smtClean="0"/>
              <a:t>Genel ve mesleki eğitimin yanı sıra eğitimle ilgili tüm alt program ve faaliyetleri bütüncül bir yaklaşımla tek bir programda toplamak.</a:t>
            </a:r>
          </a:p>
          <a:p>
            <a:pPr eaLnBrk="1" hangingPunct="1"/>
            <a:r>
              <a:rPr lang="tr-TR" altLang="tr-TR" dirty="0" smtClean="0"/>
              <a:t>Bilgi toplumuna dönüşüm sağlamak</a:t>
            </a:r>
          </a:p>
          <a:p>
            <a:pPr eaLnBrk="1" hangingPunct="1"/>
            <a:r>
              <a:rPr lang="tr-TR" altLang="tr-TR" dirty="0" smtClean="0"/>
              <a:t>İşbirliği imkanlarını kurmak ve geliştirmek</a:t>
            </a:r>
          </a:p>
          <a:p>
            <a:pPr eaLnBrk="1" hangingPunct="1"/>
            <a:r>
              <a:rPr lang="tr-TR" altLang="tr-TR" dirty="0" smtClean="0"/>
              <a:t>Sosyal boyutu geliştirmek</a:t>
            </a:r>
          </a:p>
          <a:p>
            <a:pPr eaLnBrk="1" hangingPunct="1"/>
            <a:r>
              <a:rPr lang="tr-TR" altLang="tr-TR" dirty="0" smtClean="0"/>
              <a:t>Kalite referansına ulaşmak</a:t>
            </a:r>
          </a:p>
          <a:p>
            <a:pPr eaLnBrk="1" hangingPunct="1"/>
            <a:r>
              <a:rPr lang="tr-TR" altLang="tr-TR" dirty="0" smtClean="0"/>
              <a:t>Öğretim sistemlerini birbirleri ile uyumlu ve karşılaştırılabilir hale getirmek</a:t>
            </a:r>
          </a:p>
          <a:p>
            <a:pPr eaLnBrk="1" hangingPunct="1"/>
            <a:endParaRPr lang="tr-TR" altLang="tr-TR" dirty="0" smtClean="0"/>
          </a:p>
        </p:txBody>
      </p:sp>
      <p:sp>
        <p:nvSpPr>
          <p:cNvPr id="35844" name="Footer Placeholder 3"/>
          <p:cNvSpPr>
            <a:spLocks noGrp="1"/>
          </p:cNvSpPr>
          <p:nvPr>
            <p:ph type="ftr" sz="quarter" idx="10"/>
          </p:nvPr>
        </p:nvSpPr>
        <p:spPr bwMode="auto">
          <a:xfrm>
            <a:off x="500063" y="6381750"/>
            <a:ext cx="8248650" cy="331788"/>
          </a:xfrm>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Unvan 1"/>
          <p:cNvSpPr>
            <a:spLocks noGrp="1"/>
          </p:cNvSpPr>
          <p:nvPr>
            <p:ph type="title"/>
          </p:nvPr>
        </p:nvSpPr>
        <p:spPr>
          <a:xfrm>
            <a:off x="428625" y="571500"/>
            <a:ext cx="8258175" cy="571500"/>
          </a:xfrm>
        </p:spPr>
        <p:txBody>
          <a:bodyPr/>
          <a:lstStyle/>
          <a:p>
            <a:pPr eaLnBrk="1" hangingPunct="1"/>
            <a:r>
              <a:rPr lang="tr-TR" altLang="tr-TR" b="1" dirty="0">
                <a:solidFill>
                  <a:srgbClr val="65B2FF"/>
                </a:solidFill>
              </a:rPr>
              <a:t>Hareketlilik Sürecinde Yapılacaklar</a:t>
            </a:r>
          </a:p>
        </p:txBody>
      </p:sp>
      <p:sp>
        <p:nvSpPr>
          <p:cNvPr id="3" name="İçerik Yer Tutucusu 2"/>
          <p:cNvSpPr>
            <a:spLocks noGrp="1"/>
          </p:cNvSpPr>
          <p:nvPr>
            <p:ph sz="quarter" idx="1"/>
          </p:nvPr>
        </p:nvSpPr>
        <p:spPr>
          <a:xfrm>
            <a:off x="457200" y="1219200"/>
            <a:ext cx="8229600" cy="4937125"/>
          </a:xfrm>
        </p:spPr>
        <p:txBody>
          <a:bodyPr/>
          <a:lstStyle/>
          <a:p>
            <a:pPr marL="0" indent="0" algn="ctr">
              <a:buFont typeface="Wingdings 3" pitchFamily="18" charset="2"/>
              <a:buNone/>
              <a:defRPr/>
            </a:pPr>
            <a:endParaRPr lang="tr-TR" sz="2800" b="1" dirty="0" smtClean="0">
              <a:solidFill>
                <a:srgbClr val="FF0000"/>
              </a:solidFill>
            </a:endParaRPr>
          </a:p>
          <a:p>
            <a:pPr marL="0" indent="0" algn="ctr">
              <a:buFont typeface="Wingdings 3" pitchFamily="18" charset="2"/>
              <a:buNone/>
              <a:defRPr/>
            </a:pPr>
            <a:endParaRPr lang="tr-TR" sz="2800" b="1" dirty="0">
              <a:solidFill>
                <a:srgbClr val="FF0000"/>
              </a:solidFill>
            </a:endParaRPr>
          </a:p>
          <a:p>
            <a:pPr marL="0" indent="0" algn="ctr">
              <a:buFont typeface="Wingdings 3" pitchFamily="18" charset="2"/>
              <a:buNone/>
              <a:defRPr/>
            </a:pPr>
            <a:endParaRPr lang="tr-TR" sz="2800" b="1" dirty="0" smtClean="0">
              <a:solidFill>
                <a:srgbClr val="FF0000"/>
              </a:solidFill>
            </a:endParaRPr>
          </a:p>
          <a:p>
            <a:pPr>
              <a:defRPr/>
            </a:pPr>
            <a:endParaRPr lang="tr-TR" dirty="0"/>
          </a:p>
        </p:txBody>
      </p:sp>
      <p:sp>
        <p:nvSpPr>
          <p:cNvPr id="23556"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dirty="0" err="1" smtClean="0"/>
              <a:t>Erasmus</a:t>
            </a:r>
            <a:r>
              <a:rPr lang="tr-TR" altLang="tr-TR" dirty="0" smtClean="0"/>
              <a:t> Kurum Koordinatörlüğü                                                                          erasmus.erciyes.edu.tr</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1513384"/>
            <a:ext cx="3887544" cy="4373487"/>
          </a:xfrm>
          <a:prstGeom prst="rect">
            <a:avLst/>
          </a:prstGeom>
        </p:spPr>
      </p:pic>
      <p:pic>
        <p:nvPicPr>
          <p:cNvPr id="4" name="Resim 3"/>
          <p:cNvPicPr>
            <a:picLocks noChangeAspect="1"/>
          </p:cNvPicPr>
          <p:nvPr/>
        </p:nvPicPr>
        <p:blipFill rotWithShape="1">
          <a:blip r:embed="rId3" cstate="print">
            <a:extLst>
              <a:ext uri="{28A0092B-C50C-407E-A947-70E740481C1C}">
                <a14:useLocalDpi xmlns:a14="http://schemas.microsoft.com/office/drawing/2010/main" val="0"/>
              </a:ext>
            </a:extLst>
          </a:blip>
          <a:srcRect l="14993" t="4074" r="13724" b="6478"/>
          <a:stretch/>
        </p:blipFill>
        <p:spPr>
          <a:xfrm>
            <a:off x="1290320" y="1483752"/>
            <a:ext cx="3281680" cy="440311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Unvan 1"/>
          <p:cNvSpPr>
            <a:spLocks noGrp="1"/>
          </p:cNvSpPr>
          <p:nvPr>
            <p:ph type="title"/>
          </p:nvPr>
        </p:nvSpPr>
        <p:spPr>
          <a:xfrm>
            <a:off x="428625" y="571500"/>
            <a:ext cx="8258175" cy="571500"/>
          </a:xfrm>
        </p:spPr>
        <p:txBody>
          <a:bodyPr/>
          <a:lstStyle/>
          <a:p>
            <a:r>
              <a:rPr lang="tr-TR" altLang="tr-TR" b="1" dirty="0">
                <a:solidFill>
                  <a:srgbClr val="65B2FF"/>
                </a:solidFill>
              </a:rPr>
              <a:t>Hareketlilik Sürecinde Yapılacaklar</a:t>
            </a:r>
            <a:endParaRPr lang="tr-TR" altLang="tr-TR" dirty="0" smtClean="0"/>
          </a:p>
        </p:txBody>
      </p:sp>
      <p:sp>
        <p:nvSpPr>
          <p:cNvPr id="24579" name="İçerik Yer Tutucusu 2"/>
          <p:cNvSpPr>
            <a:spLocks noGrp="1"/>
          </p:cNvSpPr>
          <p:nvPr>
            <p:ph sz="quarter" idx="1"/>
          </p:nvPr>
        </p:nvSpPr>
        <p:spPr>
          <a:xfrm>
            <a:off x="457200" y="1219200"/>
            <a:ext cx="8229600" cy="4937125"/>
          </a:xfrm>
        </p:spPr>
        <p:txBody>
          <a:bodyPr/>
          <a:lstStyle/>
          <a:p>
            <a:pPr algn="just"/>
            <a:endParaRPr lang="tr-TR" altLang="tr-TR" dirty="0" smtClean="0"/>
          </a:p>
          <a:p>
            <a:pPr algn="just"/>
            <a:r>
              <a:rPr lang="tr-TR" altLang="tr-TR" b="1" dirty="0" smtClean="0">
                <a:solidFill>
                  <a:srgbClr val="C00000"/>
                </a:solidFill>
              </a:rPr>
              <a:t>DERS DEĞİŞİKLİĞİ</a:t>
            </a:r>
            <a:endParaRPr lang="tr-TR" altLang="tr-TR" b="1" dirty="0">
              <a:solidFill>
                <a:srgbClr val="C00000"/>
              </a:solidFill>
            </a:endParaRPr>
          </a:p>
          <a:p>
            <a:pPr marL="0" indent="0" algn="just">
              <a:buNone/>
            </a:pPr>
            <a:r>
              <a:rPr lang="tr-TR" altLang="tr-TR" dirty="0" smtClean="0"/>
              <a:t>Karşı </a:t>
            </a:r>
            <a:r>
              <a:rPr lang="tr-TR" altLang="tr-TR" dirty="0" smtClean="0"/>
              <a:t>üniversitede öğreniminize başlamadan önce öğrenim anlaşmanızdaki dersler değişecekse bu değişim işlemini öğrenim anlaşmasının «değişiklikler sayfası» üzerinde yapmalısınız. </a:t>
            </a:r>
            <a:endParaRPr lang="tr-TR" altLang="tr-TR" dirty="0" smtClean="0"/>
          </a:p>
          <a:p>
            <a:pPr marL="0" indent="0" algn="just">
              <a:buNone/>
            </a:pPr>
            <a:r>
              <a:rPr lang="tr-TR" altLang="tr-TR" dirty="0" smtClean="0">
                <a:solidFill>
                  <a:srgbClr val="C00000"/>
                </a:solidFill>
              </a:rPr>
              <a:t>En </a:t>
            </a:r>
            <a:r>
              <a:rPr lang="tr-TR" altLang="tr-TR" dirty="0" smtClean="0">
                <a:solidFill>
                  <a:srgbClr val="C00000"/>
                </a:solidFill>
              </a:rPr>
              <a:t>baştan yeni bir anlaşma hazırlamamalısınız. </a:t>
            </a:r>
            <a:r>
              <a:rPr lang="tr-TR" altLang="tr-TR" dirty="0" smtClean="0"/>
              <a:t>Bölüm koordinatörünüzle yazışarak uygun dersleri belirlemelisiniz ve bunları «</a:t>
            </a:r>
            <a:r>
              <a:rPr lang="tr-TR" altLang="tr-TR" dirty="0" err="1" smtClean="0"/>
              <a:t>Changes</a:t>
            </a:r>
            <a:r>
              <a:rPr lang="tr-TR" altLang="tr-TR" dirty="0" smtClean="0"/>
              <a:t>» sayfasında belirtmeli ve belgeyi tüm taraflara imzalattıktan sonra ofise e-postayla göndermelisiniz.</a:t>
            </a:r>
            <a:endParaRPr lang="en-GB" altLang="tr-TR" dirty="0" smtClean="0"/>
          </a:p>
          <a:p>
            <a:pPr marL="0" indent="0">
              <a:buNone/>
            </a:pPr>
            <a:endParaRPr lang="tr-TR" altLang="tr-TR" dirty="0" smtClean="0"/>
          </a:p>
        </p:txBody>
      </p:sp>
      <p:sp>
        <p:nvSpPr>
          <p:cNvPr id="24580"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extLst>
      <p:ext uri="{BB962C8B-B14F-4D97-AF65-F5344CB8AC3E}">
        <p14:creationId xmlns:p14="http://schemas.microsoft.com/office/powerpoint/2010/main" val="4123424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Unvan 1"/>
          <p:cNvSpPr>
            <a:spLocks noGrp="1"/>
          </p:cNvSpPr>
          <p:nvPr>
            <p:ph type="title"/>
          </p:nvPr>
        </p:nvSpPr>
        <p:spPr>
          <a:xfrm>
            <a:off x="428625" y="571500"/>
            <a:ext cx="8258175" cy="571500"/>
          </a:xfrm>
        </p:spPr>
        <p:txBody>
          <a:bodyPr/>
          <a:lstStyle/>
          <a:p>
            <a:r>
              <a:rPr lang="tr-TR" altLang="tr-TR" b="1" dirty="0">
                <a:solidFill>
                  <a:srgbClr val="65B2FF"/>
                </a:solidFill>
              </a:rPr>
              <a:t>Hareketlilik Sürecinde Yapılacaklar</a:t>
            </a:r>
            <a:endParaRPr lang="tr-TR" altLang="tr-TR" dirty="0" smtClean="0"/>
          </a:p>
        </p:txBody>
      </p:sp>
      <p:sp>
        <p:nvSpPr>
          <p:cNvPr id="24579" name="İçerik Yer Tutucusu 2"/>
          <p:cNvSpPr>
            <a:spLocks noGrp="1"/>
          </p:cNvSpPr>
          <p:nvPr>
            <p:ph sz="quarter" idx="1"/>
          </p:nvPr>
        </p:nvSpPr>
        <p:spPr>
          <a:xfrm>
            <a:off x="457200" y="1219200"/>
            <a:ext cx="8229600" cy="4937125"/>
          </a:xfrm>
        </p:spPr>
        <p:txBody>
          <a:bodyPr/>
          <a:lstStyle/>
          <a:p>
            <a:pPr marL="0" indent="0" algn="just">
              <a:buNone/>
            </a:pPr>
            <a:endParaRPr lang="tr-TR" altLang="tr-TR" dirty="0" smtClean="0"/>
          </a:p>
          <a:p>
            <a:pPr marL="0" indent="0" algn="just">
              <a:buNone/>
            </a:pPr>
            <a:r>
              <a:rPr lang="tr-TR" altLang="tr-TR" dirty="0" smtClean="0"/>
              <a:t>Ders </a:t>
            </a:r>
            <a:r>
              <a:rPr lang="tr-TR" altLang="tr-TR" dirty="0" smtClean="0"/>
              <a:t>değişikliği işlemi öğrenci gitmeden önce de yapılabilir. Değişiklik olacağı siz gittikten sonra ortaya çıkarsa, bu işlem </a:t>
            </a:r>
            <a:r>
              <a:rPr lang="tr-TR" altLang="tr-TR" dirty="0" smtClean="0">
                <a:solidFill>
                  <a:srgbClr val="FF0000"/>
                </a:solidFill>
              </a:rPr>
              <a:t>1 ay içinde yapılmalı</a:t>
            </a:r>
            <a:r>
              <a:rPr lang="tr-TR" altLang="tr-TR" dirty="0" smtClean="0"/>
              <a:t> ve güncel «</a:t>
            </a:r>
            <a:r>
              <a:rPr lang="tr-TR" altLang="tr-TR" dirty="0" err="1" smtClean="0"/>
              <a:t>changes</a:t>
            </a:r>
            <a:r>
              <a:rPr lang="tr-TR" altLang="tr-TR" dirty="0" smtClean="0"/>
              <a:t> sayfası» (öğrenci ve karşı taraftan imzalı) bölüm koordinatörüne e-posta ile gönderilmelidir. </a:t>
            </a:r>
            <a:endParaRPr lang="en-GB" altLang="tr-TR" dirty="0" smtClean="0">
              <a:solidFill>
                <a:srgbClr val="FF0000"/>
              </a:solidFill>
            </a:endParaRPr>
          </a:p>
          <a:p>
            <a:endParaRPr lang="tr-TR" altLang="tr-TR" dirty="0" smtClean="0"/>
          </a:p>
        </p:txBody>
      </p:sp>
      <p:sp>
        <p:nvSpPr>
          <p:cNvPr id="24580"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Unvan 1"/>
          <p:cNvSpPr>
            <a:spLocks noGrp="1"/>
          </p:cNvSpPr>
          <p:nvPr>
            <p:ph type="title"/>
          </p:nvPr>
        </p:nvSpPr>
        <p:spPr>
          <a:xfrm>
            <a:off x="428625" y="571500"/>
            <a:ext cx="8258175" cy="571500"/>
          </a:xfrm>
        </p:spPr>
        <p:txBody>
          <a:bodyPr/>
          <a:lstStyle/>
          <a:p>
            <a:r>
              <a:rPr lang="tr-TR" altLang="tr-TR" b="1" dirty="0">
                <a:solidFill>
                  <a:srgbClr val="65B2FF"/>
                </a:solidFill>
              </a:rPr>
              <a:t>Hareketlilik Sürecinde Yapılacaklar</a:t>
            </a:r>
            <a:endParaRPr lang="tr-TR" altLang="tr-TR" dirty="0" smtClean="0"/>
          </a:p>
        </p:txBody>
      </p:sp>
      <p:sp>
        <p:nvSpPr>
          <p:cNvPr id="24579" name="İçerik Yer Tutucusu 2"/>
          <p:cNvSpPr>
            <a:spLocks noGrp="1"/>
          </p:cNvSpPr>
          <p:nvPr>
            <p:ph sz="quarter" idx="1"/>
          </p:nvPr>
        </p:nvSpPr>
        <p:spPr>
          <a:xfrm>
            <a:off x="457200" y="1219200"/>
            <a:ext cx="8229600" cy="4937125"/>
          </a:xfrm>
        </p:spPr>
        <p:txBody>
          <a:bodyPr/>
          <a:lstStyle/>
          <a:p>
            <a:pPr marL="0" indent="0" algn="just">
              <a:buNone/>
            </a:pPr>
            <a:r>
              <a:rPr lang="tr-TR" altLang="tr-TR" dirty="0">
                <a:solidFill>
                  <a:srgbClr val="C00000"/>
                </a:solidFill>
              </a:rPr>
              <a:t>DERS </a:t>
            </a:r>
            <a:r>
              <a:rPr lang="tr-TR" altLang="tr-TR" dirty="0" smtClean="0">
                <a:solidFill>
                  <a:srgbClr val="C00000"/>
                </a:solidFill>
              </a:rPr>
              <a:t>DEĞİŞİKLİĞİ yapmak yeni bir AKADEMİK TANINMA hazırlamayı gerektirir!!!</a:t>
            </a:r>
          </a:p>
          <a:p>
            <a:pPr marL="0" indent="0" algn="just">
              <a:buNone/>
            </a:pPr>
            <a:endParaRPr lang="tr-TR" altLang="tr-TR" dirty="0">
              <a:solidFill>
                <a:srgbClr val="FF0000"/>
              </a:solidFill>
            </a:endParaRPr>
          </a:p>
          <a:p>
            <a:pPr marL="0" indent="0" algn="just">
              <a:buNone/>
            </a:pPr>
            <a:r>
              <a:rPr lang="tr-TR" altLang="tr-TR" dirty="0" smtClean="0">
                <a:solidFill>
                  <a:schemeClr val="tx1">
                    <a:lumMod val="85000"/>
                    <a:lumOff val="15000"/>
                  </a:schemeClr>
                </a:solidFill>
              </a:rPr>
              <a:t>Akademik Tanınma Formunuzun bir kopyasının da Bölüm </a:t>
            </a:r>
            <a:r>
              <a:rPr lang="tr-TR" altLang="tr-TR" dirty="0" err="1" smtClean="0">
                <a:solidFill>
                  <a:schemeClr val="tx1">
                    <a:lumMod val="85000"/>
                    <a:lumOff val="15000"/>
                  </a:schemeClr>
                </a:solidFill>
              </a:rPr>
              <a:t>Erasmus</a:t>
            </a:r>
            <a:r>
              <a:rPr lang="tr-TR" altLang="tr-TR" dirty="0" smtClean="0">
                <a:solidFill>
                  <a:schemeClr val="tx1">
                    <a:lumMod val="85000"/>
                    <a:lumOff val="15000"/>
                  </a:schemeClr>
                </a:solidFill>
              </a:rPr>
              <a:t> Temsilcisi aracılığı ile Fakülte Yönetim Kurulu’na sunulacağından emin olun.</a:t>
            </a:r>
          </a:p>
          <a:p>
            <a:pPr marL="0" indent="0" algn="just">
              <a:buNone/>
            </a:pPr>
            <a:r>
              <a:rPr lang="tr-TR" altLang="tr-TR" dirty="0" smtClean="0">
                <a:solidFill>
                  <a:srgbClr val="C00000"/>
                </a:solidFill>
              </a:rPr>
              <a:t>FAKÜLTE YÖNETİM KURULU KARARI </a:t>
            </a:r>
            <a:r>
              <a:rPr lang="tr-TR" altLang="tr-TR" dirty="0" err="1" smtClean="0">
                <a:solidFill>
                  <a:schemeClr val="tx1">
                    <a:lumMod val="85000"/>
                    <a:lumOff val="15000"/>
                  </a:schemeClr>
                </a:solidFill>
              </a:rPr>
              <a:t>Erasmus</a:t>
            </a:r>
            <a:r>
              <a:rPr lang="tr-TR" altLang="tr-TR" dirty="0" smtClean="0">
                <a:solidFill>
                  <a:schemeClr val="tx1">
                    <a:lumMod val="85000"/>
                    <a:lumOff val="15000"/>
                  </a:schemeClr>
                </a:solidFill>
              </a:rPr>
              <a:t> Uzmanınıza ulaşmalıdır. (Resmi yazı aracılığı ile Fakülte gönderiyor)</a:t>
            </a:r>
          </a:p>
          <a:p>
            <a:pPr marL="0" indent="0" algn="just">
              <a:buNone/>
            </a:pPr>
            <a:endParaRPr lang="tr-TR" altLang="tr-TR" dirty="0">
              <a:solidFill>
                <a:srgbClr val="FF0000"/>
              </a:solidFill>
            </a:endParaRPr>
          </a:p>
          <a:p>
            <a:pPr marL="0" indent="0" algn="just">
              <a:buNone/>
            </a:pPr>
            <a:endParaRPr lang="en-GB" altLang="tr-TR" dirty="0" smtClean="0">
              <a:solidFill>
                <a:srgbClr val="FF0000"/>
              </a:solidFill>
            </a:endParaRPr>
          </a:p>
          <a:p>
            <a:endParaRPr lang="tr-TR" altLang="tr-TR" dirty="0" smtClean="0"/>
          </a:p>
        </p:txBody>
      </p:sp>
      <p:sp>
        <p:nvSpPr>
          <p:cNvPr id="24580"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extLst>
      <p:ext uri="{BB962C8B-B14F-4D97-AF65-F5344CB8AC3E}">
        <p14:creationId xmlns:p14="http://schemas.microsoft.com/office/powerpoint/2010/main" val="4029756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Unvan 1"/>
          <p:cNvSpPr>
            <a:spLocks noGrp="1"/>
          </p:cNvSpPr>
          <p:nvPr>
            <p:ph type="title"/>
          </p:nvPr>
        </p:nvSpPr>
        <p:spPr>
          <a:xfrm>
            <a:off x="428625" y="571500"/>
            <a:ext cx="8258175" cy="571500"/>
          </a:xfrm>
        </p:spPr>
        <p:txBody>
          <a:bodyPr/>
          <a:lstStyle/>
          <a:p>
            <a:r>
              <a:rPr lang="tr-TR" altLang="tr-TR" b="1" dirty="0">
                <a:solidFill>
                  <a:srgbClr val="65B2FF"/>
                </a:solidFill>
              </a:rPr>
              <a:t>Hareketlilik Sürecinde Yapılacaklar</a:t>
            </a:r>
            <a:endParaRPr lang="tr-TR" altLang="tr-TR" dirty="0" smtClean="0"/>
          </a:p>
        </p:txBody>
      </p:sp>
      <p:sp>
        <p:nvSpPr>
          <p:cNvPr id="25603" name="İçerik Yer Tutucusu 2"/>
          <p:cNvSpPr>
            <a:spLocks noGrp="1"/>
          </p:cNvSpPr>
          <p:nvPr>
            <p:ph sz="quarter" idx="1"/>
          </p:nvPr>
        </p:nvSpPr>
        <p:spPr>
          <a:xfrm>
            <a:off x="446088" y="1219200"/>
            <a:ext cx="8229600" cy="4937125"/>
          </a:xfrm>
        </p:spPr>
        <p:txBody>
          <a:bodyPr/>
          <a:lstStyle/>
          <a:p>
            <a:pPr algn="just"/>
            <a:r>
              <a:rPr lang="tr-TR" altLang="tr-TR" b="1" dirty="0" smtClean="0">
                <a:solidFill>
                  <a:srgbClr val="C00000"/>
                </a:solidFill>
              </a:rPr>
              <a:t>TRANSCRIPT of RECORDS</a:t>
            </a:r>
            <a:endParaRPr lang="tr-TR" altLang="tr-TR" b="1" dirty="0">
              <a:solidFill>
                <a:srgbClr val="C00000"/>
              </a:solidFill>
            </a:endParaRPr>
          </a:p>
          <a:p>
            <a:pPr marL="0" indent="0" algn="just">
              <a:buNone/>
            </a:pPr>
            <a:r>
              <a:rPr lang="tr-TR" altLang="tr-TR" dirty="0" smtClean="0"/>
              <a:t>Karşı </a:t>
            </a:r>
            <a:r>
              <a:rPr lang="tr-TR" altLang="tr-TR" dirty="0" smtClean="0"/>
              <a:t>üniversitede öğreniminizi tamamlamadan önce oradan aldığınız ders notlarınızı belirten «</a:t>
            </a:r>
            <a:r>
              <a:rPr lang="tr-TR" altLang="tr-TR" dirty="0" err="1" smtClean="0"/>
              <a:t>Transcript</a:t>
            </a:r>
            <a:r>
              <a:rPr lang="tr-TR" altLang="tr-TR" dirty="0" smtClean="0"/>
              <a:t> of </a:t>
            </a:r>
            <a:r>
              <a:rPr lang="tr-TR" altLang="tr-TR" dirty="0" err="1" smtClean="0"/>
              <a:t>Records</a:t>
            </a:r>
            <a:r>
              <a:rPr lang="tr-TR" altLang="tr-TR" dirty="0" smtClean="0"/>
              <a:t>» adlı belgeyi dönmeden önce almaya çalışmalısınız. Siz döndükten sonra gönderilecek Transkript hibe işlemlerinizi yavaşlatır. Mümkünse Transkriptinizle birlikte dönmelisiniz. Öğrencinin Learning </a:t>
            </a:r>
            <a:r>
              <a:rPr lang="tr-TR" altLang="tr-TR" dirty="0" err="1" smtClean="0"/>
              <a:t>Agreementı</a:t>
            </a:r>
            <a:r>
              <a:rPr lang="tr-TR" altLang="tr-TR" dirty="0" smtClean="0"/>
              <a:t> ve Akademik Tanınma Formu ile </a:t>
            </a:r>
            <a:r>
              <a:rPr lang="tr-TR" altLang="tr-TR" dirty="0" err="1" smtClean="0"/>
              <a:t>Traskripti</a:t>
            </a:r>
            <a:r>
              <a:rPr lang="tr-TR" altLang="tr-TR" dirty="0" smtClean="0"/>
              <a:t> mutlaka uyumlu olmalıdır. </a:t>
            </a:r>
          </a:p>
          <a:p>
            <a:endParaRPr lang="tr-TR" altLang="tr-TR" dirty="0" smtClean="0"/>
          </a:p>
        </p:txBody>
      </p:sp>
      <p:sp>
        <p:nvSpPr>
          <p:cNvPr id="25604"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Unvan 1"/>
          <p:cNvSpPr>
            <a:spLocks noGrp="1"/>
          </p:cNvSpPr>
          <p:nvPr>
            <p:ph type="title"/>
          </p:nvPr>
        </p:nvSpPr>
        <p:spPr>
          <a:xfrm>
            <a:off x="428625" y="571500"/>
            <a:ext cx="8258175" cy="571500"/>
          </a:xfrm>
        </p:spPr>
        <p:txBody>
          <a:bodyPr/>
          <a:lstStyle/>
          <a:p>
            <a:r>
              <a:rPr lang="tr-TR" altLang="tr-TR" b="1" dirty="0">
                <a:solidFill>
                  <a:srgbClr val="65B2FF"/>
                </a:solidFill>
              </a:rPr>
              <a:t>Hareketlilik Sürecinde Yapılacaklar</a:t>
            </a:r>
            <a:endParaRPr lang="tr-TR" altLang="tr-TR" dirty="0" smtClean="0"/>
          </a:p>
        </p:txBody>
      </p:sp>
      <p:sp>
        <p:nvSpPr>
          <p:cNvPr id="25603" name="İçerik Yer Tutucusu 2"/>
          <p:cNvSpPr>
            <a:spLocks noGrp="1"/>
          </p:cNvSpPr>
          <p:nvPr>
            <p:ph sz="quarter" idx="1"/>
          </p:nvPr>
        </p:nvSpPr>
        <p:spPr>
          <a:xfrm>
            <a:off x="446088" y="1219200"/>
            <a:ext cx="8229600" cy="4937125"/>
          </a:xfrm>
        </p:spPr>
        <p:txBody>
          <a:bodyPr/>
          <a:lstStyle/>
          <a:p>
            <a:pPr algn="just"/>
            <a:r>
              <a:rPr lang="tr-TR" altLang="tr-TR" b="1" dirty="0" smtClean="0">
                <a:solidFill>
                  <a:srgbClr val="C00000"/>
                </a:solidFill>
              </a:rPr>
              <a:t>KATILIM SERTİFİKASI</a:t>
            </a:r>
          </a:p>
          <a:p>
            <a:pPr marL="0" indent="0" algn="just">
              <a:buNone/>
            </a:pPr>
            <a:r>
              <a:rPr lang="tr-TR" altLang="tr-TR" dirty="0" smtClean="0"/>
              <a:t>Dönmeden </a:t>
            </a:r>
            <a:r>
              <a:rPr lang="tr-TR" altLang="tr-TR" dirty="0" smtClean="0"/>
              <a:t>önce karşı kurumdan öğrenim tarih aralığınızı belirten bir «katılım sertifikası» almalısınız. Bu belge </a:t>
            </a:r>
            <a:r>
              <a:rPr lang="tr-TR" altLang="tr-TR" dirty="0" smtClean="0">
                <a:solidFill>
                  <a:srgbClr val="C00000"/>
                </a:solidFill>
              </a:rPr>
              <a:t>imzalı ve mühürlü </a:t>
            </a:r>
            <a:r>
              <a:rPr lang="tr-TR" altLang="tr-TR" dirty="0" smtClean="0"/>
              <a:t>olmalıdır. </a:t>
            </a:r>
            <a:endParaRPr lang="tr-TR" altLang="tr-TR" dirty="0" smtClean="0"/>
          </a:p>
          <a:p>
            <a:pPr marL="0" indent="0" algn="just">
              <a:buNone/>
            </a:pPr>
            <a:r>
              <a:rPr lang="tr-TR" altLang="tr-TR" dirty="0" smtClean="0"/>
              <a:t>Bir </a:t>
            </a:r>
            <a:r>
              <a:rPr lang="tr-TR" altLang="tr-TR" dirty="0" smtClean="0"/>
              <a:t>örneği web sitemizde vardır, eğer karşı üniversitenin matbu bir sertifikası yoksa bunu da doldurtabilirsiniz.</a:t>
            </a:r>
            <a:endParaRPr lang="en-GB" altLang="tr-TR" dirty="0" smtClean="0"/>
          </a:p>
          <a:p>
            <a:endParaRPr lang="tr-TR" altLang="tr-TR" dirty="0" smtClean="0"/>
          </a:p>
        </p:txBody>
      </p:sp>
      <p:sp>
        <p:nvSpPr>
          <p:cNvPr id="25604"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extLst>
      <p:ext uri="{BB962C8B-B14F-4D97-AF65-F5344CB8AC3E}">
        <p14:creationId xmlns:p14="http://schemas.microsoft.com/office/powerpoint/2010/main" val="759786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Unvan 1"/>
          <p:cNvSpPr>
            <a:spLocks noGrp="1"/>
          </p:cNvSpPr>
          <p:nvPr>
            <p:ph type="title"/>
          </p:nvPr>
        </p:nvSpPr>
        <p:spPr>
          <a:xfrm>
            <a:off x="428625" y="571500"/>
            <a:ext cx="8258175" cy="571500"/>
          </a:xfrm>
        </p:spPr>
        <p:txBody>
          <a:bodyPr/>
          <a:lstStyle/>
          <a:p>
            <a:r>
              <a:rPr lang="tr-TR" altLang="tr-TR" b="1" dirty="0" smtClean="0">
                <a:solidFill>
                  <a:srgbClr val="65B2FF"/>
                </a:solidFill>
              </a:rPr>
              <a:t>Dönüşte Yapılacaklar</a:t>
            </a:r>
            <a:endParaRPr lang="tr-TR" altLang="tr-TR" dirty="0" smtClean="0"/>
          </a:p>
        </p:txBody>
      </p:sp>
      <p:sp>
        <p:nvSpPr>
          <p:cNvPr id="3" name="İçerik Yer Tutucusu 2"/>
          <p:cNvSpPr>
            <a:spLocks noGrp="1"/>
          </p:cNvSpPr>
          <p:nvPr>
            <p:ph sz="quarter" idx="1"/>
          </p:nvPr>
        </p:nvSpPr>
        <p:spPr>
          <a:xfrm>
            <a:off x="457200" y="1219200"/>
            <a:ext cx="8229600" cy="4937125"/>
          </a:xfrm>
        </p:spPr>
        <p:txBody>
          <a:bodyPr/>
          <a:lstStyle/>
          <a:p>
            <a:pPr>
              <a:buFont typeface="Wingdings" panose="05000000000000000000" pitchFamily="2" charset="2"/>
              <a:buChar char="Ø"/>
              <a:defRPr/>
            </a:pPr>
            <a:r>
              <a:rPr lang="tr-TR" sz="2400" b="1" dirty="0" smtClean="0">
                <a:solidFill>
                  <a:srgbClr val="C00000"/>
                </a:solidFill>
              </a:rPr>
              <a:t>PASAPORT GİRİŞ ÇIKIŞ SAYFASI</a:t>
            </a:r>
            <a:endParaRPr lang="tr-TR" sz="2400" b="1" dirty="0" smtClean="0">
              <a:solidFill>
                <a:srgbClr val="C00000"/>
              </a:solidFill>
            </a:endParaRPr>
          </a:p>
          <a:p>
            <a:pPr marL="0" indent="0">
              <a:buNone/>
              <a:defRPr/>
            </a:pPr>
            <a:r>
              <a:rPr lang="tr-TR" altLang="tr-TR" sz="2400" dirty="0"/>
              <a:t>Döndükten sonra pasaportunuzun giriş çıkış mühürlerinin olduğu sayfaların fotokopisini ofise teslim etmelisiniz. Havaalanlarında bu mühürleri bastırmayı unutmayınız. Eğer mühür bastıramazsanız, uçuş kartlarınızın fotokopisini de alabiliriz. Bu yüzden gidiş-dönüş uçuş kartlarınızı kaybetmeyiniz.</a:t>
            </a:r>
            <a:endParaRPr lang="en-GB" altLang="tr-TR" sz="2400" dirty="0"/>
          </a:p>
          <a:p>
            <a:pPr marL="0" indent="0" algn="ctr">
              <a:buFont typeface="Wingdings 3" pitchFamily="18" charset="2"/>
              <a:buNone/>
              <a:defRPr/>
            </a:pPr>
            <a:endParaRPr lang="tr-TR" sz="2400" b="1" dirty="0">
              <a:solidFill>
                <a:srgbClr val="FF0000"/>
              </a:solidFill>
            </a:endParaRPr>
          </a:p>
          <a:p>
            <a:pPr marL="0" indent="0" algn="ctr">
              <a:buFont typeface="Wingdings 3" pitchFamily="18" charset="2"/>
              <a:buNone/>
              <a:defRPr/>
            </a:pPr>
            <a:endParaRPr lang="tr-TR" sz="2400" b="1" dirty="0" smtClean="0">
              <a:solidFill>
                <a:srgbClr val="FF0000"/>
              </a:solidFill>
            </a:endParaRPr>
          </a:p>
          <a:p>
            <a:pPr marL="0" indent="0" algn="ctr">
              <a:buFont typeface="Wingdings 3" pitchFamily="18" charset="2"/>
              <a:buNone/>
              <a:defRPr/>
            </a:pPr>
            <a:endParaRPr lang="tr-TR" sz="2400" b="1" dirty="0">
              <a:solidFill>
                <a:srgbClr val="FF0000"/>
              </a:solidFill>
            </a:endParaRPr>
          </a:p>
          <a:p>
            <a:pPr>
              <a:defRPr/>
            </a:pPr>
            <a:endParaRPr lang="tr-TR" dirty="0"/>
          </a:p>
        </p:txBody>
      </p:sp>
      <p:sp>
        <p:nvSpPr>
          <p:cNvPr id="26628"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Unvan 1"/>
          <p:cNvSpPr>
            <a:spLocks noGrp="1"/>
          </p:cNvSpPr>
          <p:nvPr>
            <p:ph type="title"/>
          </p:nvPr>
        </p:nvSpPr>
        <p:spPr>
          <a:xfrm>
            <a:off x="428625" y="571500"/>
            <a:ext cx="8258175" cy="571500"/>
          </a:xfrm>
        </p:spPr>
        <p:txBody>
          <a:bodyPr/>
          <a:lstStyle/>
          <a:p>
            <a:r>
              <a:rPr lang="tr-TR" altLang="tr-TR" b="1" dirty="0" smtClean="0">
                <a:solidFill>
                  <a:srgbClr val="65B2FF"/>
                </a:solidFill>
              </a:rPr>
              <a:t>Dönüşte Yapılacaklar</a:t>
            </a:r>
            <a:endParaRPr lang="tr-TR" altLang="tr-TR" dirty="0" smtClean="0"/>
          </a:p>
        </p:txBody>
      </p:sp>
      <p:sp>
        <p:nvSpPr>
          <p:cNvPr id="3" name="İçerik Yer Tutucusu 2"/>
          <p:cNvSpPr>
            <a:spLocks noGrp="1"/>
          </p:cNvSpPr>
          <p:nvPr>
            <p:ph sz="quarter" idx="1"/>
          </p:nvPr>
        </p:nvSpPr>
        <p:spPr>
          <a:xfrm>
            <a:off x="457200" y="1219200"/>
            <a:ext cx="8229600" cy="4937125"/>
          </a:xfrm>
        </p:spPr>
        <p:txBody>
          <a:bodyPr/>
          <a:lstStyle/>
          <a:p>
            <a:pPr>
              <a:defRPr/>
            </a:pPr>
            <a:r>
              <a:rPr lang="tr-TR" sz="2400" b="1" dirty="0" smtClean="0">
                <a:solidFill>
                  <a:srgbClr val="C00000"/>
                </a:solidFill>
              </a:rPr>
              <a:t>İNTİBAK ve YÖNETİM KURULU KARARI</a:t>
            </a:r>
            <a:endParaRPr lang="tr-TR" sz="2400" b="1" dirty="0">
              <a:solidFill>
                <a:srgbClr val="C00000"/>
              </a:solidFill>
            </a:endParaRPr>
          </a:p>
          <a:p>
            <a:pPr marL="0" indent="0">
              <a:buNone/>
              <a:defRPr/>
            </a:pPr>
            <a:r>
              <a:rPr lang="tr-TR" sz="2400" dirty="0" err="1" smtClean="0"/>
              <a:t>Obisis</a:t>
            </a:r>
            <a:r>
              <a:rPr lang="tr-TR" sz="2400" dirty="0" smtClean="0"/>
              <a:t> üzerinden yaptığınız intibak çıktısını (İntibak Raporu) ıslak imzalı olarak </a:t>
            </a:r>
            <a:r>
              <a:rPr lang="tr-TR" sz="2400" dirty="0" err="1" smtClean="0"/>
              <a:t>Erasmus</a:t>
            </a:r>
            <a:r>
              <a:rPr lang="tr-TR" sz="2400" dirty="0" smtClean="0"/>
              <a:t> Uzmanınıza teslim etmelisiniz.</a:t>
            </a:r>
            <a:endParaRPr lang="tr-TR" sz="2400" dirty="0"/>
          </a:p>
          <a:p>
            <a:pPr marL="0" indent="0" algn="ctr">
              <a:buFont typeface="Wingdings 3" pitchFamily="18" charset="2"/>
              <a:buNone/>
              <a:defRPr/>
            </a:pPr>
            <a:endParaRPr lang="tr-TR" sz="2400" b="1" dirty="0" smtClean="0">
              <a:solidFill>
                <a:srgbClr val="FF0000"/>
              </a:solidFill>
            </a:endParaRPr>
          </a:p>
          <a:p>
            <a:pPr marL="0" indent="0" algn="ctr">
              <a:buFont typeface="Wingdings 3" pitchFamily="18" charset="2"/>
              <a:buNone/>
              <a:defRPr/>
            </a:pPr>
            <a:endParaRPr lang="tr-TR" sz="2400" b="1" dirty="0" smtClean="0">
              <a:solidFill>
                <a:srgbClr val="FF0000"/>
              </a:solidFill>
            </a:endParaRPr>
          </a:p>
          <a:p>
            <a:pPr marL="0" indent="0">
              <a:buFont typeface="Wingdings 3" pitchFamily="18" charset="2"/>
              <a:buNone/>
              <a:defRPr/>
            </a:pPr>
            <a:r>
              <a:rPr lang="tr-TR" sz="2400" dirty="0" smtClean="0"/>
              <a:t>İntibak Raporunuz, ATF gibi, Fakülte Yönetim Kurulu’na girecek ve Yönetim Kurulu Kararı resmi yazı ile </a:t>
            </a:r>
            <a:r>
              <a:rPr lang="tr-TR" sz="2400" dirty="0" err="1" smtClean="0"/>
              <a:t>Erasmus</a:t>
            </a:r>
            <a:r>
              <a:rPr lang="tr-TR" sz="2400" dirty="0" smtClean="0"/>
              <a:t> Koordinatörlüğü’ne gönderilecektir.</a:t>
            </a:r>
            <a:endParaRPr lang="tr-TR" sz="2400" dirty="0"/>
          </a:p>
          <a:p>
            <a:pPr>
              <a:defRPr/>
            </a:pPr>
            <a:endParaRPr lang="tr-TR" dirty="0"/>
          </a:p>
        </p:txBody>
      </p:sp>
      <p:sp>
        <p:nvSpPr>
          <p:cNvPr id="26628"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extLst>
      <p:ext uri="{BB962C8B-B14F-4D97-AF65-F5344CB8AC3E}">
        <p14:creationId xmlns:p14="http://schemas.microsoft.com/office/powerpoint/2010/main" val="11414661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Unvan 1"/>
          <p:cNvSpPr>
            <a:spLocks noGrp="1"/>
          </p:cNvSpPr>
          <p:nvPr>
            <p:ph type="title"/>
          </p:nvPr>
        </p:nvSpPr>
        <p:spPr>
          <a:xfrm>
            <a:off x="428625" y="571500"/>
            <a:ext cx="8258175" cy="571500"/>
          </a:xfrm>
        </p:spPr>
        <p:txBody>
          <a:bodyPr/>
          <a:lstStyle/>
          <a:p>
            <a:r>
              <a:rPr lang="tr-TR" altLang="tr-TR" b="1" dirty="0">
                <a:solidFill>
                  <a:srgbClr val="65B2FF"/>
                </a:solidFill>
              </a:rPr>
              <a:t>Dönüşte Yapılacaklar</a:t>
            </a:r>
            <a:endParaRPr lang="tr-TR" altLang="tr-TR" dirty="0" smtClean="0"/>
          </a:p>
        </p:txBody>
      </p:sp>
      <p:sp>
        <p:nvSpPr>
          <p:cNvPr id="27651" name="İçerik Yer Tutucusu 2"/>
          <p:cNvSpPr>
            <a:spLocks noGrp="1"/>
          </p:cNvSpPr>
          <p:nvPr>
            <p:ph sz="quarter" idx="1"/>
          </p:nvPr>
        </p:nvSpPr>
        <p:spPr>
          <a:xfrm>
            <a:off x="457200" y="1219200"/>
            <a:ext cx="8229600" cy="4937125"/>
          </a:xfrm>
        </p:spPr>
        <p:txBody>
          <a:bodyPr/>
          <a:lstStyle/>
          <a:p>
            <a:pPr algn="just"/>
            <a:r>
              <a:rPr lang="tr-TR" altLang="tr-TR" b="1" dirty="0" smtClean="0">
                <a:solidFill>
                  <a:srgbClr val="C00000"/>
                </a:solidFill>
              </a:rPr>
              <a:t>RAPOR</a:t>
            </a:r>
          </a:p>
          <a:p>
            <a:pPr marL="0" indent="0" algn="just">
              <a:buNone/>
            </a:pPr>
            <a:r>
              <a:rPr lang="tr-TR" altLang="tr-TR" dirty="0" smtClean="0"/>
              <a:t>Öğrenim </a:t>
            </a:r>
            <a:r>
              <a:rPr lang="tr-TR" altLang="tr-TR" dirty="0" smtClean="0"/>
              <a:t>sonunda bilgileriniz </a:t>
            </a:r>
            <a:r>
              <a:rPr lang="tr-TR" altLang="tr-TR" dirty="0" err="1" smtClean="0"/>
              <a:t>Erasmus</a:t>
            </a:r>
            <a:r>
              <a:rPr lang="tr-TR" altLang="tr-TR" dirty="0" smtClean="0"/>
              <a:t> uzmanları tarafından Mobility </a:t>
            </a:r>
            <a:r>
              <a:rPr lang="tr-TR" altLang="tr-TR" dirty="0" err="1" smtClean="0"/>
              <a:t>Tool</a:t>
            </a:r>
            <a:r>
              <a:rPr lang="tr-TR" altLang="tr-TR" dirty="0" smtClean="0"/>
              <a:t> programına girilecek ve mail adreslerinize bir nihai rapor formu gelecektir. Online olarak bu raporu doldurup SUBMİT yapmanız gerekmektedir.</a:t>
            </a:r>
          </a:p>
          <a:p>
            <a:endParaRPr lang="tr-TR" altLang="tr-TR" dirty="0" smtClean="0"/>
          </a:p>
        </p:txBody>
      </p:sp>
      <p:sp>
        <p:nvSpPr>
          <p:cNvPr id="27652"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Unvan 1"/>
          <p:cNvSpPr>
            <a:spLocks noGrp="1"/>
          </p:cNvSpPr>
          <p:nvPr>
            <p:ph type="title"/>
          </p:nvPr>
        </p:nvSpPr>
        <p:spPr>
          <a:xfrm>
            <a:off x="428625" y="571500"/>
            <a:ext cx="8258175" cy="571500"/>
          </a:xfrm>
        </p:spPr>
        <p:txBody>
          <a:bodyPr/>
          <a:lstStyle/>
          <a:p>
            <a:r>
              <a:rPr lang="tr-TR" altLang="tr-TR" b="1" dirty="0" smtClean="0">
                <a:solidFill>
                  <a:srgbClr val="C00000"/>
                </a:solidFill>
              </a:rPr>
              <a:t>GEREKLİ BİLGİLER</a:t>
            </a:r>
            <a:endParaRPr lang="tr-TR" altLang="tr-TR" b="1" dirty="0" smtClean="0">
              <a:solidFill>
                <a:srgbClr val="C00000"/>
              </a:solidFill>
            </a:endParaRPr>
          </a:p>
        </p:txBody>
      </p:sp>
      <p:sp>
        <p:nvSpPr>
          <p:cNvPr id="3" name="İçerik Yer Tutucusu 2"/>
          <p:cNvSpPr>
            <a:spLocks noGrp="1"/>
          </p:cNvSpPr>
          <p:nvPr>
            <p:ph sz="quarter" idx="1"/>
          </p:nvPr>
        </p:nvSpPr>
        <p:spPr>
          <a:xfrm>
            <a:off x="457200" y="1219200"/>
            <a:ext cx="8229600" cy="4937125"/>
          </a:xfrm>
        </p:spPr>
        <p:txBody>
          <a:bodyPr/>
          <a:lstStyle/>
          <a:p>
            <a:pPr marL="0" indent="0">
              <a:buFont typeface="Wingdings 3" pitchFamily="18" charset="2"/>
              <a:buNone/>
              <a:defRPr/>
            </a:pPr>
            <a:endParaRPr lang="tr-TR" b="1" dirty="0" smtClean="0"/>
          </a:p>
          <a:p>
            <a:pPr marL="0" indent="0">
              <a:buFont typeface="Wingdings 3" pitchFamily="18" charset="2"/>
              <a:buNone/>
              <a:defRPr/>
            </a:pPr>
            <a:r>
              <a:rPr lang="tr-TR" b="1" dirty="0" smtClean="0"/>
              <a:t>Erciyes </a:t>
            </a:r>
            <a:r>
              <a:rPr lang="tr-TR" b="1" dirty="0" smtClean="0"/>
              <a:t>Üniversitesi’nin </a:t>
            </a:r>
            <a:r>
              <a:rPr lang="tr-TR" b="1" dirty="0" err="1" smtClean="0"/>
              <a:t>Erasmus</a:t>
            </a:r>
            <a:r>
              <a:rPr lang="tr-TR" b="1" dirty="0" smtClean="0"/>
              <a:t> ID kodu:</a:t>
            </a:r>
          </a:p>
          <a:p>
            <a:pPr marL="0" indent="0">
              <a:buFont typeface="Wingdings 3" pitchFamily="18" charset="2"/>
              <a:buNone/>
              <a:defRPr/>
            </a:pPr>
            <a:r>
              <a:rPr lang="tr-TR" b="1" dirty="0" smtClean="0">
                <a:solidFill>
                  <a:srgbClr val="FF0000"/>
                </a:solidFill>
                <a:latin typeface="Arial" panose="020B0604020202020204" pitchFamily="34" charset="0"/>
                <a:cs typeface="Arial" panose="020B0604020202020204" pitchFamily="34" charset="0"/>
              </a:rPr>
              <a:t>TR KAYSERI01</a:t>
            </a:r>
          </a:p>
          <a:p>
            <a:pPr marL="0" indent="0">
              <a:buFont typeface="Wingdings 3" pitchFamily="18" charset="2"/>
              <a:buNone/>
              <a:defRPr/>
            </a:pPr>
            <a:endParaRPr lang="tr-TR" b="1" dirty="0" smtClean="0"/>
          </a:p>
          <a:p>
            <a:pPr marL="0" indent="0">
              <a:buFont typeface="Wingdings 3" pitchFamily="18" charset="2"/>
              <a:buNone/>
              <a:defRPr/>
            </a:pPr>
            <a:r>
              <a:rPr lang="tr-TR" b="1" dirty="0" err="1" smtClean="0"/>
              <a:t>Erasmus</a:t>
            </a:r>
            <a:r>
              <a:rPr lang="tr-TR" b="1" dirty="0" smtClean="0"/>
              <a:t> Kurum Koordinatörü:</a:t>
            </a:r>
          </a:p>
          <a:p>
            <a:pPr marL="0" indent="0">
              <a:buFont typeface="Wingdings 3" pitchFamily="18" charset="2"/>
              <a:buNone/>
              <a:defRPr/>
            </a:pPr>
            <a:r>
              <a:rPr lang="tr-TR" b="1" dirty="0" smtClean="0">
                <a:solidFill>
                  <a:srgbClr val="FF0000"/>
                </a:solidFill>
              </a:rPr>
              <a:t>Yrd. Doç. Dr. Mete ÇELİK</a:t>
            </a:r>
          </a:p>
        </p:txBody>
      </p:sp>
      <p:sp>
        <p:nvSpPr>
          <p:cNvPr id="37892"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extLst>
      <p:ext uri="{BB962C8B-B14F-4D97-AF65-F5344CB8AC3E}">
        <p14:creationId xmlns:p14="http://schemas.microsoft.com/office/powerpoint/2010/main" val="861201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nvan 1"/>
          <p:cNvSpPr>
            <a:spLocks noGrp="1"/>
          </p:cNvSpPr>
          <p:nvPr>
            <p:ph type="title"/>
          </p:nvPr>
        </p:nvSpPr>
        <p:spPr>
          <a:xfrm>
            <a:off x="428625" y="571500"/>
            <a:ext cx="8258175" cy="571500"/>
          </a:xfrm>
        </p:spPr>
        <p:txBody>
          <a:bodyPr/>
          <a:lstStyle/>
          <a:p>
            <a:r>
              <a:rPr lang="tr-TR" altLang="tr-TR" b="1" dirty="0" smtClean="0">
                <a:solidFill>
                  <a:srgbClr val="65B2FF"/>
                </a:solidFill>
              </a:rPr>
              <a:t>Genel Bilgiler</a:t>
            </a:r>
          </a:p>
        </p:txBody>
      </p:sp>
      <p:sp>
        <p:nvSpPr>
          <p:cNvPr id="12291" name="İçerik Yer Tutucusu 2"/>
          <p:cNvSpPr>
            <a:spLocks noGrp="1"/>
          </p:cNvSpPr>
          <p:nvPr>
            <p:ph sz="quarter" idx="1"/>
          </p:nvPr>
        </p:nvSpPr>
        <p:spPr>
          <a:xfrm>
            <a:off x="457200" y="1219200"/>
            <a:ext cx="8229600" cy="4937125"/>
          </a:xfrm>
        </p:spPr>
        <p:txBody>
          <a:bodyPr/>
          <a:lstStyle/>
          <a:p>
            <a:pPr marL="0" indent="0">
              <a:buNone/>
            </a:pPr>
            <a:r>
              <a:rPr lang="tr-TR" altLang="tr-TR" sz="2400" dirty="0" smtClean="0">
                <a:solidFill>
                  <a:srgbClr val="C00000"/>
                </a:solidFill>
              </a:rPr>
              <a:t>ERASMUS +/ YÜKSEKÖĞRETİM PROGRAMI NEDİR?</a:t>
            </a:r>
          </a:p>
          <a:p>
            <a:pPr marL="0" indent="0" algn="just">
              <a:buNone/>
            </a:pPr>
            <a:r>
              <a:rPr lang="tr-TR" sz="1800" dirty="0">
                <a:solidFill>
                  <a:schemeClr val="tx1">
                    <a:lumMod val="85000"/>
                    <a:lumOff val="15000"/>
                  </a:schemeClr>
                </a:solidFill>
              </a:rPr>
              <a:t>Avrupa Birliği'nin eğitim, gençlik ve spor alanındaki hibe programı olan ERASMUS+, </a:t>
            </a:r>
            <a:r>
              <a:rPr lang="tr-TR" sz="1800" dirty="0" smtClean="0">
                <a:solidFill>
                  <a:schemeClr val="tx1">
                    <a:lumMod val="85000"/>
                    <a:lumOff val="15000"/>
                  </a:schemeClr>
                </a:solidFill>
              </a:rPr>
              <a:t>2014-2020 </a:t>
            </a:r>
            <a:r>
              <a:rPr lang="tr-TR" sz="1800" dirty="0">
                <a:solidFill>
                  <a:schemeClr val="tx1">
                    <a:lumMod val="85000"/>
                    <a:lumOff val="15000"/>
                  </a:schemeClr>
                </a:solidFill>
              </a:rPr>
              <a:t>yıllarını kapsayan dönemde uygulanmaktadır</a:t>
            </a:r>
            <a:r>
              <a:rPr lang="tr-TR" sz="1800" dirty="0" smtClean="0">
                <a:solidFill>
                  <a:schemeClr val="tx1">
                    <a:lumMod val="85000"/>
                    <a:lumOff val="15000"/>
                  </a:schemeClr>
                </a:solidFill>
              </a:rPr>
              <a:t>.</a:t>
            </a:r>
          </a:p>
          <a:p>
            <a:r>
              <a:rPr lang="tr-TR" sz="1400" dirty="0"/>
              <a:t>Avrupa Birliği Komisyonu tarafından 2007-2013 yılları arasında yürütülen ve 2014 yılı itibariyle </a:t>
            </a:r>
            <a:r>
              <a:rPr lang="tr-TR" sz="1400" dirty="0">
                <a:solidFill>
                  <a:schemeClr val="bg1">
                    <a:lumMod val="50000"/>
                  </a:schemeClr>
                </a:solidFill>
              </a:rPr>
              <a:t>sona eren </a:t>
            </a:r>
            <a:r>
              <a:rPr lang="tr-TR" sz="1400" dirty="0" err="1">
                <a:solidFill>
                  <a:schemeClr val="bg1">
                    <a:lumMod val="50000"/>
                  </a:schemeClr>
                </a:solidFill>
              </a:rPr>
              <a:t>Hayatboyu</a:t>
            </a:r>
            <a:r>
              <a:rPr lang="tr-TR" sz="1400" dirty="0">
                <a:solidFill>
                  <a:schemeClr val="bg1">
                    <a:lumMod val="50000"/>
                  </a:schemeClr>
                </a:solidFill>
              </a:rPr>
              <a:t> Öğrenme Programı kapsamında yükseköğretim alanında sağlanan hibe destekleri 2014-2020 yılları arasında </a:t>
            </a:r>
            <a:r>
              <a:rPr lang="tr-TR" sz="1400" dirty="0" err="1">
                <a:solidFill>
                  <a:schemeClr val="bg1">
                    <a:lumMod val="50000"/>
                  </a:schemeClr>
                </a:solidFill>
              </a:rPr>
              <a:t>Erasmus</a:t>
            </a:r>
            <a:r>
              <a:rPr lang="tr-TR" sz="1400" dirty="0">
                <a:solidFill>
                  <a:schemeClr val="bg1">
                    <a:lumMod val="50000"/>
                  </a:schemeClr>
                </a:solidFill>
              </a:rPr>
              <a:t>+ Programı altında da devam edecektir.</a:t>
            </a:r>
            <a:br>
              <a:rPr lang="tr-TR" sz="1400" dirty="0">
                <a:solidFill>
                  <a:schemeClr val="bg1">
                    <a:lumMod val="50000"/>
                  </a:schemeClr>
                </a:solidFill>
              </a:rPr>
            </a:br>
            <a:r>
              <a:rPr lang="tr-TR" sz="1400" dirty="0">
                <a:solidFill>
                  <a:schemeClr val="bg1">
                    <a:lumMod val="50000"/>
                  </a:schemeClr>
                </a:solidFill>
              </a:rPr>
              <a:t/>
            </a:r>
            <a:br>
              <a:rPr lang="tr-TR" sz="1400" dirty="0">
                <a:solidFill>
                  <a:schemeClr val="bg1">
                    <a:lumMod val="50000"/>
                  </a:schemeClr>
                </a:solidFill>
              </a:rPr>
            </a:br>
            <a:r>
              <a:rPr lang="tr-TR" sz="1400" dirty="0" err="1">
                <a:solidFill>
                  <a:schemeClr val="bg1">
                    <a:lumMod val="50000"/>
                  </a:schemeClr>
                </a:solidFill>
              </a:rPr>
              <a:t>Erasmus</a:t>
            </a:r>
            <a:r>
              <a:rPr lang="tr-TR" sz="1400" dirty="0">
                <a:solidFill>
                  <a:schemeClr val="bg1">
                    <a:lumMod val="50000"/>
                  </a:schemeClr>
                </a:solidFill>
              </a:rPr>
              <a:t>+ Programı, eğitim, gençlik ve spor alanlarında yeni ihtiyaçlara yönelik Avrupa 2020 </a:t>
            </a:r>
            <a:r>
              <a:rPr lang="tr-TR" sz="1400" dirty="0">
                <a:solidFill>
                  <a:schemeClr val="bg1">
                    <a:lumMod val="65000"/>
                  </a:schemeClr>
                </a:solidFill>
              </a:rPr>
              <a:t>Stratejisi hedeflerine uygun olarak farklı sektörler arasında işbirliğini teşvik eden daha </a:t>
            </a:r>
            <a:r>
              <a:rPr lang="tr-TR" sz="1400" dirty="0" smtClean="0">
                <a:solidFill>
                  <a:schemeClr val="bg1">
                    <a:lumMod val="65000"/>
                  </a:schemeClr>
                </a:solidFill>
              </a:rPr>
              <a:t>etkili araçlar sunmayı amaçlamaktadır</a:t>
            </a:r>
            <a:r>
              <a:rPr lang="tr-TR" sz="1400" dirty="0">
                <a:solidFill>
                  <a:schemeClr val="bg1">
                    <a:lumMod val="65000"/>
                  </a:schemeClr>
                </a:solidFill>
              </a:rPr>
              <a:t>.</a:t>
            </a:r>
            <a:br>
              <a:rPr lang="tr-TR" sz="1400" dirty="0">
                <a:solidFill>
                  <a:schemeClr val="bg1">
                    <a:lumMod val="65000"/>
                  </a:schemeClr>
                </a:solidFill>
              </a:rPr>
            </a:br>
            <a:r>
              <a:rPr lang="tr-TR" sz="1400" dirty="0">
                <a:solidFill>
                  <a:schemeClr val="bg1">
                    <a:lumMod val="65000"/>
                  </a:schemeClr>
                </a:solidFill>
              </a:rPr>
              <a:t/>
            </a:r>
            <a:br>
              <a:rPr lang="tr-TR" sz="1400" dirty="0">
                <a:solidFill>
                  <a:schemeClr val="bg1">
                    <a:lumMod val="65000"/>
                  </a:schemeClr>
                </a:solidFill>
              </a:rPr>
            </a:br>
            <a:r>
              <a:rPr lang="tr-TR" sz="1400" dirty="0">
                <a:solidFill>
                  <a:schemeClr val="bg1">
                    <a:lumMod val="65000"/>
                  </a:schemeClr>
                </a:solidFill>
              </a:rPr>
              <a:t>Yükseköğretim alanına özel olarak ise, yükseköğretimde kaliteyi artırmayı, yükseköğretim kurumlarının birbirleri ve iş dünyası ile işbirliğini güçlendirmeyi amaçlamaktadır. </a:t>
            </a:r>
          </a:p>
          <a:p>
            <a:pPr algn="just"/>
            <a:r>
              <a:rPr lang="tr-TR" sz="1400" dirty="0" err="1">
                <a:solidFill>
                  <a:schemeClr val="bg1">
                    <a:lumMod val="75000"/>
                  </a:schemeClr>
                </a:solidFill>
              </a:rPr>
              <a:t>Erasmus</a:t>
            </a:r>
            <a:r>
              <a:rPr lang="tr-TR" sz="1400" dirty="0">
                <a:solidFill>
                  <a:schemeClr val="bg1">
                    <a:lumMod val="75000"/>
                  </a:schemeClr>
                </a:solidFill>
              </a:rPr>
              <a:t>+ </a:t>
            </a:r>
            <a:r>
              <a:rPr lang="tr-TR" sz="1400" dirty="0" err="1">
                <a:solidFill>
                  <a:schemeClr val="bg1">
                    <a:lumMod val="75000"/>
                  </a:schemeClr>
                </a:solidFill>
              </a:rPr>
              <a:t>Erasmus</a:t>
            </a:r>
            <a:r>
              <a:rPr lang="tr-TR" sz="1400" dirty="0">
                <a:solidFill>
                  <a:schemeClr val="bg1">
                    <a:lumMod val="75000"/>
                  </a:schemeClr>
                </a:solidFill>
              </a:rPr>
              <a:t> faaliyetlerinin hedef kitlesi en genel anlamıyla, yükseköğretime taraf olan kurum ve kuruluşlar ile bu kurumların çalışanları ile öğrencileri kapsamaktadır. Başvurular sadece kurum ve kuruluşlar tarafından, proje çeşidine göre Başkanlığımıza ya da AB Komisyonunun ilgili </a:t>
            </a:r>
            <a:r>
              <a:rPr lang="tr-TR" sz="1400" dirty="0">
                <a:solidFill>
                  <a:schemeClr val="bg1">
                    <a:lumMod val="85000"/>
                  </a:schemeClr>
                </a:solidFill>
              </a:rPr>
              <a:t>birimi olan Eğitsel, Görsel ve Kültürel Yürütme Ajansına yapılabilmektedir. Bireysel başvuru kabul edilmemektedir. </a:t>
            </a:r>
            <a:endParaRPr lang="tr-TR" sz="1400" dirty="0" smtClean="0">
              <a:solidFill>
                <a:schemeClr val="bg1">
                  <a:lumMod val="85000"/>
                </a:schemeClr>
              </a:solidFill>
            </a:endParaRPr>
          </a:p>
          <a:p>
            <a:pPr marL="0" indent="0" algn="ctr">
              <a:buNone/>
            </a:pPr>
            <a:r>
              <a:rPr lang="tr-TR" sz="3200" dirty="0" smtClean="0">
                <a:solidFill>
                  <a:srgbClr val="0070C0"/>
                </a:solidFill>
              </a:rPr>
              <a:t>http://ua.gov.tr</a:t>
            </a:r>
            <a:endParaRPr lang="tr-TR" altLang="tr-TR" sz="3200" dirty="0" smtClean="0">
              <a:solidFill>
                <a:srgbClr val="0070C0"/>
              </a:solidFill>
            </a:endParaRPr>
          </a:p>
        </p:txBody>
      </p:sp>
      <p:sp>
        <p:nvSpPr>
          <p:cNvPr id="12292"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57200" y="1219200"/>
            <a:ext cx="8229600" cy="4937125"/>
          </a:xfrm>
        </p:spPr>
        <p:txBody>
          <a:bodyPr/>
          <a:lstStyle/>
          <a:p>
            <a:pPr marL="0" indent="0">
              <a:buFont typeface="Wingdings 3" pitchFamily="18" charset="2"/>
              <a:buNone/>
              <a:defRPr/>
            </a:pPr>
            <a:endParaRPr lang="tr-TR" b="1" dirty="0" smtClean="0"/>
          </a:p>
          <a:p>
            <a:pPr marL="0" indent="0" algn="ctr">
              <a:buFont typeface="Wingdings 3" pitchFamily="18" charset="2"/>
              <a:buNone/>
              <a:defRPr/>
            </a:pPr>
            <a:r>
              <a:rPr lang="tr-TR" b="1" dirty="0" smtClean="0">
                <a:solidFill>
                  <a:srgbClr val="C00000"/>
                </a:solidFill>
              </a:rPr>
              <a:t>BAŞARILI BİR ERASMUS DÖNEMİ GEÇİRMENİZİ DİLERİZ </a:t>
            </a:r>
          </a:p>
          <a:p>
            <a:pPr marL="0" indent="0" algn="ctr">
              <a:buNone/>
              <a:defRPr/>
            </a:pPr>
            <a:endParaRPr lang="tr-TR" b="1" dirty="0">
              <a:solidFill>
                <a:srgbClr val="C00000"/>
              </a:solidFill>
              <a:sym typeface="Wingdings" panose="05000000000000000000" pitchFamily="2" charset="2"/>
            </a:endParaRPr>
          </a:p>
          <a:p>
            <a:pPr marL="0" indent="0" algn="ctr">
              <a:buFont typeface="Wingdings 3" pitchFamily="18" charset="2"/>
              <a:buNone/>
              <a:defRPr/>
            </a:pPr>
            <a:r>
              <a:rPr lang="tr-TR" sz="7200" b="1" dirty="0" smtClean="0">
                <a:solidFill>
                  <a:srgbClr val="C00000"/>
                </a:solidFill>
                <a:sym typeface="Wingdings" panose="05000000000000000000" pitchFamily="2" charset="2"/>
              </a:rPr>
              <a:t></a:t>
            </a:r>
          </a:p>
          <a:p>
            <a:pPr marL="0" indent="0" algn="ctr">
              <a:buFont typeface="Wingdings 3" pitchFamily="18" charset="2"/>
              <a:buNone/>
              <a:defRPr/>
            </a:pPr>
            <a:endParaRPr lang="tr-TR" b="1" dirty="0">
              <a:solidFill>
                <a:srgbClr val="FF0000"/>
              </a:solidFill>
              <a:sym typeface="Wingdings" panose="05000000000000000000" pitchFamily="2" charset="2"/>
            </a:endParaRPr>
          </a:p>
          <a:p>
            <a:pPr marL="0" indent="0">
              <a:buFont typeface="Wingdings 3" pitchFamily="18" charset="2"/>
              <a:buNone/>
              <a:defRPr/>
            </a:pPr>
            <a:r>
              <a:rPr lang="tr-TR" dirty="0" smtClean="0">
                <a:solidFill>
                  <a:schemeClr val="tx1">
                    <a:lumMod val="95000"/>
                    <a:lumOff val="5000"/>
                  </a:schemeClr>
                </a:solidFill>
                <a:sym typeface="Wingdings" panose="05000000000000000000" pitchFamily="2" charset="2"/>
              </a:rPr>
              <a:t>      Uzm. </a:t>
            </a:r>
            <a:r>
              <a:rPr lang="tr-TR" dirty="0" smtClean="0">
                <a:solidFill>
                  <a:schemeClr val="tx1">
                    <a:lumMod val="95000"/>
                    <a:lumOff val="5000"/>
                  </a:schemeClr>
                </a:solidFill>
                <a:sym typeface="Wingdings" panose="05000000000000000000" pitchFamily="2" charset="2"/>
              </a:rPr>
              <a:t>Pınar Öztaşkın	        Uzm. Neslihan Seçkiner</a:t>
            </a:r>
            <a:endParaRPr lang="tr-TR" dirty="0" smtClean="0">
              <a:solidFill>
                <a:schemeClr val="tx1">
                  <a:lumMod val="95000"/>
                  <a:lumOff val="5000"/>
                </a:schemeClr>
              </a:solidFill>
            </a:endParaRPr>
          </a:p>
        </p:txBody>
      </p:sp>
      <p:sp>
        <p:nvSpPr>
          <p:cNvPr id="37892"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extLst>
      <p:ext uri="{BB962C8B-B14F-4D97-AF65-F5344CB8AC3E}">
        <p14:creationId xmlns:p14="http://schemas.microsoft.com/office/powerpoint/2010/main" val="1481853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AppData\Local\Microsoft\Windows\Temporary Internet Files\Content.IE5\POOUQQNP\image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63" y="1700808"/>
            <a:ext cx="8307409" cy="4521147"/>
          </a:xfrm>
          <a:prstGeom prst="rect">
            <a:avLst/>
          </a:prstGeom>
          <a:noFill/>
          <a:extLst>
            <a:ext uri="{909E8E84-426E-40DD-AFC4-6F175D3DCCD1}">
              <a14:hiddenFill xmlns:a14="http://schemas.microsoft.com/office/drawing/2010/main">
                <a:solidFill>
                  <a:srgbClr val="FFFFFF"/>
                </a:solidFill>
              </a14:hiddenFill>
            </a:ext>
          </a:extLst>
        </p:spPr>
      </p:pic>
      <p:sp>
        <p:nvSpPr>
          <p:cNvPr id="13314" name="Unvan 1"/>
          <p:cNvSpPr>
            <a:spLocks noGrp="1"/>
          </p:cNvSpPr>
          <p:nvPr>
            <p:ph type="title"/>
          </p:nvPr>
        </p:nvSpPr>
        <p:spPr>
          <a:xfrm>
            <a:off x="428625" y="571500"/>
            <a:ext cx="8258175" cy="571500"/>
          </a:xfrm>
        </p:spPr>
        <p:txBody>
          <a:bodyPr/>
          <a:lstStyle/>
          <a:p>
            <a:r>
              <a:rPr lang="tr-TR" altLang="tr-TR" b="1" dirty="0">
                <a:solidFill>
                  <a:srgbClr val="65B2FF"/>
                </a:solidFill>
              </a:rPr>
              <a:t>Genel Bilgiler</a:t>
            </a:r>
            <a:endParaRPr lang="tr-TR" altLang="tr-TR" dirty="0" smtClean="0"/>
          </a:p>
        </p:txBody>
      </p:sp>
      <p:sp>
        <p:nvSpPr>
          <p:cNvPr id="13315" name="İçerik Yer Tutucusu 2"/>
          <p:cNvSpPr>
            <a:spLocks noGrp="1"/>
          </p:cNvSpPr>
          <p:nvPr>
            <p:ph sz="quarter" idx="1"/>
          </p:nvPr>
        </p:nvSpPr>
        <p:spPr>
          <a:xfrm>
            <a:off x="457200" y="1219200"/>
            <a:ext cx="8229600" cy="4937125"/>
          </a:xfrm>
        </p:spPr>
        <p:txBody>
          <a:bodyPr/>
          <a:lstStyle/>
          <a:p>
            <a:pPr marL="0" indent="0" algn="ctr">
              <a:buNone/>
            </a:pPr>
            <a:r>
              <a:rPr lang="tr-TR" altLang="tr-TR" b="1" u="sng" dirty="0" smtClean="0">
                <a:solidFill>
                  <a:srgbClr val="C00000"/>
                </a:solidFill>
              </a:rPr>
              <a:t>NE DEĞİLDİR </a:t>
            </a:r>
            <a:r>
              <a:rPr lang="tr-TR" altLang="tr-TR" b="1" dirty="0" smtClean="0">
                <a:solidFill>
                  <a:srgbClr val="C00000"/>
                </a:solidFill>
              </a:rPr>
              <a:t>?</a:t>
            </a:r>
          </a:p>
        </p:txBody>
      </p:sp>
      <p:sp>
        <p:nvSpPr>
          <p:cNvPr id="13316"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840" y="3429000"/>
            <a:ext cx="5818366" cy="3150071"/>
          </a:xfrm>
          <a:prstGeom prst="rect">
            <a:avLst/>
          </a:prstGeom>
        </p:spPr>
      </p:pic>
      <p:sp>
        <p:nvSpPr>
          <p:cNvPr id="13314" name="Unvan 1"/>
          <p:cNvSpPr>
            <a:spLocks noGrp="1"/>
          </p:cNvSpPr>
          <p:nvPr>
            <p:ph type="title"/>
          </p:nvPr>
        </p:nvSpPr>
        <p:spPr>
          <a:xfrm>
            <a:off x="428625" y="571500"/>
            <a:ext cx="8258175" cy="571500"/>
          </a:xfrm>
        </p:spPr>
        <p:txBody>
          <a:bodyPr/>
          <a:lstStyle/>
          <a:p>
            <a:r>
              <a:rPr lang="tr-TR" altLang="tr-TR" b="1" dirty="0">
                <a:solidFill>
                  <a:srgbClr val="65B2FF"/>
                </a:solidFill>
              </a:rPr>
              <a:t>Genel Bilgiler</a:t>
            </a:r>
            <a:endParaRPr lang="tr-TR" altLang="tr-TR" dirty="0" smtClean="0"/>
          </a:p>
        </p:txBody>
      </p:sp>
      <p:sp>
        <p:nvSpPr>
          <p:cNvPr id="13315" name="İçerik Yer Tutucusu 2"/>
          <p:cNvSpPr>
            <a:spLocks noGrp="1"/>
          </p:cNvSpPr>
          <p:nvPr>
            <p:ph sz="quarter" idx="1"/>
          </p:nvPr>
        </p:nvSpPr>
        <p:spPr>
          <a:xfrm>
            <a:off x="457200" y="1219200"/>
            <a:ext cx="8229600" cy="4937125"/>
          </a:xfrm>
        </p:spPr>
        <p:txBody>
          <a:bodyPr/>
          <a:lstStyle/>
          <a:p>
            <a:pPr marL="0" indent="0" algn="ctr">
              <a:buNone/>
            </a:pPr>
            <a:endParaRPr lang="tr-TR" altLang="tr-TR" b="1" u="sng" dirty="0" smtClean="0">
              <a:solidFill>
                <a:srgbClr val="C00000"/>
              </a:solidFill>
            </a:endParaRPr>
          </a:p>
          <a:p>
            <a:pPr marL="0" indent="0" algn="ctr">
              <a:buNone/>
            </a:pPr>
            <a:endParaRPr lang="tr-TR" altLang="tr-TR" sz="4800" b="1" dirty="0" smtClean="0">
              <a:solidFill>
                <a:schemeClr val="bg2">
                  <a:lumMod val="75000"/>
                </a:schemeClr>
              </a:solidFill>
            </a:endParaRPr>
          </a:p>
          <a:p>
            <a:pPr marL="0" indent="0" algn="ctr">
              <a:buNone/>
            </a:pPr>
            <a:endParaRPr lang="tr-TR" altLang="tr-TR" sz="4800" b="1" dirty="0">
              <a:solidFill>
                <a:schemeClr val="bg2">
                  <a:lumMod val="75000"/>
                </a:schemeClr>
              </a:solidFill>
            </a:endParaRPr>
          </a:p>
          <a:p>
            <a:pPr marL="0" indent="0" algn="ctr">
              <a:buNone/>
            </a:pPr>
            <a:endParaRPr lang="tr-TR" altLang="tr-TR" sz="4800" b="1" dirty="0" smtClean="0">
              <a:solidFill>
                <a:schemeClr val="bg2">
                  <a:lumMod val="75000"/>
                </a:schemeClr>
              </a:solidFill>
            </a:endParaRPr>
          </a:p>
          <a:p>
            <a:pPr marL="0" indent="0" algn="ctr">
              <a:buNone/>
            </a:pPr>
            <a:endParaRPr lang="tr-TR" altLang="tr-TR" sz="4800" b="1" dirty="0">
              <a:solidFill>
                <a:schemeClr val="bg2">
                  <a:lumMod val="75000"/>
                </a:schemeClr>
              </a:solidFill>
            </a:endParaRPr>
          </a:p>
        </p:txBody>
      </p:sp>
      <p:sp>
        <p:nvSpPr>
          <p:cNvPr id="13316"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pic>
        <p:nvPicPr>
          <p:cNvPr id="2051" name="Picture 3" descr="C:\Users\acer\AppData\Local\Microsoft\Windows\Temporary Internet Files\Content.IE5\G8A35M1U\tired[1].jpg"/>
          <p:cNvPicPr>
            <a:picLocks noChangeAspect="1" noChangeArrowheads="1"/>
          </p:cNvPicPr>
          <p:nvPr/>
        </p:nvPicPr>
        <p:blipFill rotWithShape="1">
          <a:blip r:embed="rId3">
            <a:extLst>
              <a:ext uri="{28A0092B-C50C-407E-A947-70E740481C1C}">
                <a14:useLocalDpi xmlns:a14="http://schemas.microsoft.com/office/drawing/2010/main" val="0"/>
              </a:ext>
            </a:extLst>
          </a:blip>
          <a:srcRect b="7194"/>
          <a:stretch/>
        </p:blipFill>
        <p:spPr bwMode="auto">
          <a:xfrm>
            <a:off x="467545" y="1916832"/>
            <a:ext cx="4536504" cy="2357683"/>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3131840" y="1268760"/>
            <a:ext cx="2630848" cy="492443"/>
          </a:xfrm>
          <a:prstGeom prst="rect">
            <a:avLst/>
          </a:prstGeom>
        </p:spPr>
        <p:txBody>
          <a:bodyPr wrap="none">
            <a:spAutoFit/>
          </a:bodyPr>
          <a:lstStyle/>
          <a:p>
            <a:pPr marL="0" indent="0" algn="ctr">
              <a:buNone/>
            </a:pPr>
            <a:r>
              <a:rPr lang="tr-TR" altLang="tr-TR" b="1" u="sng" dirty="0">
                <a:solidFill>
                  <a:srgbClr val="C00000"/>
                </a:solidFill>
              </a:rPr>
              <a:t>NE DEĞİLDİR </a:t>
            </a:r>
            <a:r>
              <a:rPr lang="tr-TR" altLang="tr-TR" b="1" dirty="0">
                <a:solidFill>
                  <a:srgbClr val="C00000"/>
                </a:solidFill>
              </a:rPr>
              <a:t>?</a:t>
            </a:r>
          </a:p>
        </p:txBody>
      </p:sp>
    </p:spTree>
    <p:extLst>
      <p:ext uri="{BB962C8B-B14F-4D97-AF65-F5344CB8AC3E}">
        <p14:creationId xmlns:p14="http://schemas.microsoft.com/office/powerpoint/2010/main" val="20055795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3192" y="1340768"/>
            <a:ext cx="8961038" cy="5269944"/>
          </a:xfrm>
          <a:prstGeom prst="rect">
            <a:avLst/>
          </a:prstGeom>
        </p:spPr>
      </p:pic>
      <p:sp>
        <p:nvSpPr>
          <p:cNvPr id="13314" name="Unvan 1"/>
          <p:cNvSpPr>
            <a:spLocks noGrp="1"/>
          </p:cNvSpPr>
          <p:nvPr>
            <p:ph type="title"/>
          </p:nvPr>
        </p:nvSpPr>
        <p:spPr>
          <a:xfrm>
            <a:off x="428625" y="571500"/>
            <a:ext cx="8258175" cy="571500"/>
          </a:xfrm>
        </p:spPr>
        <p:txBody>
          <a:bodyPr/>
          <a:lstStyle/>
          <a:p>
            <a:r>
              <a:rPr lang="tr-TR" altLang="tr-TR" b="1" dirty="0">
                <a:solidFill>
                  <a:srgbClr val="65B2FF"/>
                </a:solidFill>
              </a:rPr>
              <a:t>Genel Bilgiler</a:t>
            </a:r>
            <a:endParaRPr lang="tr-TR" altLang="tr-TR" dirty="0" smtClean="0"/>
          </a:p>
        </p:txBody>
      </p:sp>
      <p:sp>
        <p:nvSpPr>
          <p:cNvPr id="13315" name="İçerik Yer Tutucusu 2"/>
          <p:cNvSpPr>
            <a:spLocks noGrp="1"/>
          </p:cNvSpPr>
          <p:nvPr>
            <p:ph sz="quarter" idx="1"/>
          </p:nvPr>
        </p:nvSpPr>
        <p:spPr>
          <a:xfrm>
            <a:off x="457200" y="1219200"/>
            <a:ext cx="8229600" cy="4937125"/>
          </a:xfrm>
        </p:spPr>
        <p:txBody>
          <a:bodyPr/>
          <a:lstStyle/>
          <a:p>
            <a:pPr marL="0" indent="0" algn="ctr">
              <a:buNone/>
            </a:pPr>
            <a:endParaRPr lang="tr-TR" altLang="tr-TR" b="1" u="sng" dirty="0" smtClean="0">
              <a:solidFill>
                <a:srgbClr val="C00000"/>
              </a:solidFill>
            </a:endParaRPr>
          </a:p>
          <a:p>
            <a:pPr marL="0" indent="0" algn="ctr">
              <a:buNone/>
            </a:pPr>
            <a:endParaRPr lang="tr-TR" altLang="tr-TR" sz="4800" b="1" dirty="0" smtClean="0">
              <a:solidFill>
                <a:schemeClr val="bg2">
                  <a:lumMod val="75000"/>
                </a:schemeClr>
              </a:solidFill>
            </a:endParaRPr>
          </a:p>
          <a:p>
            <a:pPr marL="0" indent="0" algn="ctr">
              <a:buNone/>
            </a:pPr>
            <a:endParaRPr lang="tr-TR" altLang="tr-TR" sz="4800" b="1" dirty="0">
              <a:solidFill>
                <a:schemeClr val="bg2">
                  <a:lumMod val="75000"/>
                </a:schemeClr>
              </a:solidFill>
            </a:endParaRPr>
          </a:p>
          <a:p>
            <a:pPr marL="0" indent="0" algn="ctr">
              <a:buNone/>
            </a:pPr>
            <a:endParaRPr lang="tr-TR" altLang="tr-TR" sz="4800" b="1" dirty="0" smtClean="0">
              <a:solidFill>
                <a:schemeClr val="bg2">
                  <a:lumMod val="75000"/>
                </a:schemeClr>
              </a:solidFill>
            </a:endParaRPr>
          </a:p>
          <a:p>
            <a:pPr marL="0" indent="0" algn="ctr">
              <a:buNone/>
            </a:pPr>
            <a:endParaRPr lang="tr-TR" altLang="tr-TR" sz="4800" b="1" dirty="0">
              <a:solidFill>
                <a:schemeClr val="bg2">
                  <a:lumMod val="75000"/>
                </a:schemeClr>
              </a:solidFill>
            </a:endParaRPr>
          </a:p>
        </p:txBody>
      </p:sp>
      <p:sp>
        <p:nvSpPr>
          <p:cNvPr id="13316"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graphicFrame>
        <p:nvGraphicFramePr>
          <p:cNvPr id="7" name="Diyagram 6"/>
          <p:cNvGraphicFramePr/>
          <p:nvPr>
            <p:extLst>
              <p:ext uri="{D42A27DB-BD31-4B8C-83A1-F6EECF244321}">
                <p14:modId xmlns:p14="http://schemas.microsoft.com/office/powerpoint/2010/main" val="3197370451"/>
              </p:ext>
            </p:extLst>
          </p:nvPr>
        </p:nvGraphicFramePr>
        <p:xfrm>
          <a:off x="1455711" y="220486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050495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Unvan 1"/>
          <p:cNvSpPr>
            <a:spLocks noGrp="1"/>
          </p:cNvSpPr>
          <p:nvPr>
            <p:ph type="title"/>
          </p:nvPr>
        </p:nvSpPr>
        <p:spPr>
          <a:xfrm>
            <a:off x="428625" y="571500"/>
            <a:ext cx="8258175" cy="571500"/>
          </a:xfrm>
        </p:spPr>
        <p:txBody>
          <a:bodyPr/>
          <a:lstStyle/>
          <a:p>
            <a:r>
              <a:rPr lang="tr-TR" altLang="tr-TR" b="1" dirty="0" smtClean="0">
                <a:solidFill>
                  <a:srgbClr val="2F97FF"/>
                </a:solidFill>
                <a:latin typeface="Arial" charset="0"/>
                <a:cs typeface="Arial" charset="0"/>
              </a:rPr>
              <a:t>Genel Bilgiler</a:t>
            </a:r>
            <a:endParaRPr lang="tr-TR" altLang="tr-TR" dirty="0" smtClean="0">
              <a:latin typeface="Arial" charset="0"/>
              <a:cs typeface="Arial" charset="0"/>
            </a:endParaRPr>
          </a:p>
        </p:txBody>
      </p:sp>
      <p:sp>
        <p:nvSpPr>
          <p:cNvPr id="14340"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pic>
        <p:nvPicPr>
          <p:cNvPr id="4" name="İçerik Yer Tutucusu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6376" y="2780928"/>
            <a:ext cx="9145016" cy="3555821"/>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184" y="1214056"/>
            <a:ext cx="3096344" cy="2457416"/>
          </a:xfrm>
          <a:prstGeom prst="rect">
            <a:avLst/>
          </a:prstGeom>
        </p:spPr>
      </p:pic>
    </p:spTree>
    <p:extLst>
      <p:ext uri="{BB962C8B-B14F-4D97-AF65-F5344CB8AC3E}">
        <p14:creationId xmlns:p14="http://schemas.microsoft.com/office/powerpoint/2010/main" val="2918626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Unvan 1"/>
          <p:cNvSpPr>
            <a:spLocks noGrp="1"/>
          </p:cNvSpPr>
          <p:nvPr>
            <p:ph type="title"/>
          </p:nvPr>
        </p:nvSpPr>
        <p:spPr>
          <a:xfrm>
            <a:off x="428625" y="571500"/>
            <a:ext cx="8258175" cy="571500"/>
          </a:xfrm>
        </p:spPr>
        <p:txBody>
          <a:bodyPr/>
          <a:lstStyle/>
          <a:p>
            <a:pPr algn="ctr"/>
            <a:r>
              <a:rPr lang="tr-TR" altLang="tr-TR" b="1" dirty="0" smtClean="0">
                <a:solidFill>
                  <a:srgbClr val="2F97FF"/>
                </a:solidFill>
                <a:latin typeface="Arial" charset="0"/>
                <a:cs typeface="Arial" charset="0"/>
              </a:rPr>
              <a:t>Seçildim, şimdi ne yapacağım?</a:t>
            </a:r>
            <a:endParaRPr lang="tr-TR" altLang="tr-TR" dirty="0" smtClean="0">
              <a:latin typeface="Arial" charset="0"/>
              <a:cs typeface="Arial" charset="0"/>
            </a:endParaRPr>
          </a:p>
        </p:txBody>
      </p:sp>
      <p:sp>
        <p:nvSpPr>
          <p:cNvPr id="3" name="İçerik Yer Tutucusu 2"/>
          <p:cNvSpPr>
            <a:spLocks noGrp="1"/>
          </p:cNvSpPr>
          <p:nvPr>
            <p:ph sz="quarter" idx="1"/>
          </p:nvPr>
        </p:nvSpPr>
        <p:spPr>
          <a:xfrm>
            <a:off x="457200" y="1219200"/>
            <a:ext cx="8229600" cy="4937125"/>
          </a:xfrm>
        </p:spPr>
        <p:txBody>
          <a:bodyPr/>
          <a:lstStyle/>
          <a:p>
            <a:pPr algn="ctr">
              <a:defRPr/>
            </a:pPr>
            <a:endParaRPr lang="tr-TR" sz="2800" b="1" dirty="0" smtClean="0">
              <a:solidFill>
                <a:srgbClr val="FF0000"/>
              </a:solidFill>
              <a:latin typeface="Arial" panose="020B0604020202020204" pitchFamily="34" charset="0"/>
              <a:cs typeface="Arial" panose="020B0604020202020204" pitchFamily="34" charset="0"/>
            </a:endParaRPr>
          </a:p>
          <a:p>
            <a:pPr algn="ctr">
              <a:defRPr/>
            </a:pPr>
            <a:endParaRPr lang="tr-TR" sz="2800" b="1" dirty="0">
              <a:solidFill>
                <a:srgbClr val="FF0000"/>
              </a:solidFill>
              <a:latin typeface="Arial" panose="020B0604020202020204" pitchFamily="34" charset="0"/>
              <a:cs typeface="Arial" panose="020B0604020202020204" pitchFamily="34" charset="0"/>
            </a:endParaRPr>
          </a:p>
          <a:p>
            <a:pPr algn="ctr">
              <a:defRPr/>
            </a:pPr>
            <a:endParaRPr lang="tr-TR" sz="2800" b="1" dirty="0">
              <a:solidFill>
                <a:srgbClr val="FF0000"/>
              </a:solidFill>
              <a:latin typeface="Arial" panose="020B0604020202020204" pitchFamily="34" charset="0"/>
              <a:cs typeface="Arial" panose="020B0604020202020204" pitchFamily="34" charset="0"/>
            </a:endParaRPr>
          </a:p>
          <a:p>
            <a:pPr marL="0" indent="0" algn="ctr">
              <a:buFont typeface="Wingdings 3" pitchFamily="18" charset="2"/>
              <a:buNone/>
              <a:defRPr/>
            </a:pPr>
            <a:r>
              <a:rPr lang="tr-TR" altLang="tr-TR" sz="2800" dirty="0">
                <a:solidFill>
                  <a:srgbClr val="C00000"/>
                </a:solidFill>
                <a:latin typeface="Arial" panose="020B0604020202020204" pitchFamily="34" charset="0"/>
                <a:cs typeface="Arial" panose="020B0604020202020204" pitchFamily="34" charset="0"/>
                <a:hlinkClick r:id="rId2"/>
              </a:rPr>
              <a:t>http://erasmus.erciyes.edu.tr/</a:t>
            </a:r>
            <a:endParaRPr lang="tr-TR" altLang="tr-TR" sz="2800" dirty="0">
              <a:solidFill>
                <a:srgbClr val="C00000"/>
              </a:solidFill>
              <a:latin typeface="Arial" panose="020B0604020202020204" pitchFamily="34" charset="0"/>
              <a:cs typeface="Arial" panose="020B0604020202020204" pitchFamily="34" charset="0"/>
            </a:endParaRPr>
          </a:p>
          <a:p>
            <a:pPr marL="0" indent="0" algn="ctr">
              <a:buFont typeface="Wingdings 3" pitchFamily="18" charset="2"/>
              <a:buNone/>
              <a:defRPr/>
            </a:pPr>
            <a:r>
              <a:rPr lang="tr-TR" dirty="0" smtClean="0">
                <a:latin typeface="Arial" panose="020B0604020202020204" pitchFamily="34" charset="0"/>
                <a:cs typeface="Arial" panose="020B0604020202020204" pitchFamily="34" charset="0"/>
              </a:rPr>
              <a:t>Web sayfamızdan duyurularımız aracılığıyla haberleşiyoruz.</a:t>
            </a:r>
          </a:p>
          <a:p>
            <a:pPr marL="0" indent="0" algn="ctr">
              <a:buFont typeface="Wingdings 3" pitchFamily="18" charset="2"/>
              <a:buNone/>
              <a:defRPr/>
            </a:pPr>
            <a:r>
              <a:rPr lang="tr-TR" sz="2800" b="1" dirty="0" smtClean="0">
                <a:solidFill>
                  <a:srgbClr val="FF0000"/>
                </a:solidFill>
                <a:latin typeface="Arial" panose="020B0604020202020204" pitchFamily="34" charset="0"/>
                <a:cs typeface="Arial" panose="020B0604020202020204" pitchFamily="34" charset="0"/>
              </a:rPr>
              <a:t>Takip ediniz.</a:t>
            </a:r>
            <a:endParaRPr lang="tr-TR" sz="2800" b="1" dirty="0">
              <a:solidFill>
                <a:srgbClr val="FF0000"/>
              </a:solidFill>
              <a:latin typeface="Arial" panose="020B0604020202020204" pitchFamily="34" charset="0"/>
              <a:cs typeface="Arial" panose="020B0604020202020204" pitchFamily="34" charset="0"/>
            </a:endParaRPr>
          </a:p>
        </p:txBody>
      </p:sp>
      <p:sp>
        <p:nvSpPr>
          <p:cNvPr id="14340" name="Altbilgi Yer Tutucusu 3"/>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r>
              <a:rPr lang="tr-TR" altLang="tr-TR" smtClean="0"/>
              <a:t>Erasmus Kurum Koordinatörlüğü                                                                          erasmus.erciyes.edu.tr</a:t>
            </a:r>
          </a:p>
        </p:txBody>
      </p:sp>
      <p:pic>
        <p:nvPicPr>
          <p:cNvPr id="14341" name="Picture 3" descr="C:\Users\acer\AppData\Local\Microsoft\Windows\Temporary Internet Files\Content.IE5\G8A35M1U\passe-compose-ou-imparfait-grammaire-bdf-19[1].jpg"/>
          <p:cNvPicPr>
            <a:picLocks noChangeAspect="1" noChangeArrowheads="1"/>
          </p:cNvPicPr>
          <p:nvPr/>
        </p:nvPicPr>
        <p:blipFill>
          <a:blip r:embed="rId3" cstate="print"/>
          <a:srcRect/>
          <a:stretch>
            <a:fillRect/>
          </a:stretch>
        </p:blipFill>
        <p:spPr bwMode="auto">
          <a:xfrm>
            <a:off x="3276600" y="1223963"/>
            <a:ext cx="2068513"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sunum">
      <a:majorFont>
        <a:latin typeface="Arial"/>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
  <TotalTime>4698</TotalTime>
  <Words>1428</Words>
  <Application>Microsoft Office PowerPoint</Application>
  <PresentationFormat>Ekran Gösterisi (4:3)</PresentationFormat>
  <Paragraphs>314</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Origin</vt:lpstr>
      <vt:lpstr>ERASMUS+ Oryantasyon Programı</vt:lpstr>
      <vt:lpstr>İçindekiler</vt:lpstr>
      <vt:lpstr>Genel Bilgiler</vt:lpstr>
      <vt:lpstr>Genel Bilgiler</vt:lpstr>
      <vt:lpstr>Genel Bilgiler</vt:lpstr>
      <vt:lpstr>Genel Bilgiler</vt:lpstr>
      <vt:lpstr>Genel Bilgiler</vt:lpstr>
      <vt:lpstr>Genel Bilgiler</vt:lpstr>
      <vt:lpstr>Seçildim, şimdi ne yapacağım?</vt:lpstr>
      <vt:lpstr>Öğrenci Öğrenim Hareketliliği Başvuru Süreci</vt:lpstr>
      <vt:lpstr>Öğrenci Öğrenim Hareketliliği Başvuru Süreci</vt:lpstr>
      <vt:lpstr>Öğrenci Öğrenim Hareketliliği Başvuru Süreci</vt:lpstr>
      <vt:lpstr>Öğrenci Öğrenim Hareketliliği Başvuru Süreci</vt:lpstr>
      <vt:lpstr>Öğrenci Öğrenim Hareketliliği Başvuru Süreci</vt:lpstr>
      <vt:lpstr>Öğrenci Öğrenim Hareketliliği Başvuru Süreci</vt:lpstr>
      <vt:lpstr>Gitmeden Önce Yapılacaklar</vt:lpstr>
      <vt:lpstr>Gitmeden Önce Yapılacaklar</vt:lpstr>
      <vt:lpstr>Gitmeden Önce Yapılacaklar</vt:lpstr>
      <vt:lpstr>Gitmeden Önce Yapılacaklar</vt:lpstr>
      <vt:lpstr>Gitmeden Önce Yapılacaklar</vt:lpstr>
      <vt:lpstr>Gitmeden Önce Yapılacaklar</vt:lpstr>
      <vt:lpstr>Gitmeden Önce Yapılacaklar</vt:lpstr>
      <vt:lpstr>Gitmeden Önce Yapılacaklar</vt:lpstr>
      <vt:lpstr>Gitmeden Önce Yapılacaklar</vt:lpstr>
      <vt:lpstr>PowerPoint Sunusu</vt:lpstr>
      <vt:lpstr>HİBE HESABI</vt:lpstr>
      <vt:lpstr>HİBE HESABI</vt:lpstr>
      <vt:lpstr>Gitmeden Önce Yapılacaklar</vt:lpstr>
      <vt:lpstr>Erciyes Üniversitesindeki Statüm Ne Olacak?</vt:lpstr>
      <vt:lpstr>Hareketlilik Sürecinde Yapılacaklar</vt:lpstr>
      <vt:lpstr>Hareketlilik Sürecinde Yapılacaklar</vt:lpstr>
      <vt:lpstr>Hareketlilik Sürecinde Yapılacaklar</vt:lpstr>
      <vt:lpstr>Hareketlilik Sürecinde Yapılacaklar</vt:lpstr>
      <vt:lpstr>Hareketlilik Sürecinde Yapılacaklar</vt:lpstr>
      <vt:lpstr>Hareketlilik Sürecinde Yapılacaklar</vt:lpstr>
      <vt:lpstr>Dönüşte Yapılacaklar</vt:lpstr>
      <vt:lpstr>Dönüşte Yapılacaklar</vt:lpstr>
      <vt:lpstr>Dönüşte Yapılacaklar</vt:lpstr>
      <vt:lpstr>GEREKLİ BİLGİLER</vt:lpstr>
      <vt:lpstr>PowerPoint Sunusu</vt:lpstr>
    </vt:vector>
  </TitlesOfParts>
  <Company>h2k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h2k</dc:creator>
  <cp:lastModifiedBy>acer</cp:lastModifiedBy>
  <cp:revision>527</cp:revision>
  <cp:lastPrinted>2016-04-19T11:12:59Z</cp:lastPrinted>
  <dcterms:created xsi:type="dcterms:W3CDTF">2004-10-07T06:04:42Z</dcterms:created>
  <dcterms:modified xsi:type="dcterms:W3CDTF">2016-04-20T10:07:41Z</dcterms:modified>
</cp:coreProperties>
</file>